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8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9.xml" ContentType="application/vnd.openxmlformats-officedocument.presentationml.tags+xml"/>
  <Override PartName="/ppt/notesSlides/notesSlide5.xml" ContentType="application/vnd.openxmlformats-officedocument.presentationml.notesSlide+xml"/>
  <Override PartName="/ppt/tags/tag30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31.xml" ContentType="application/vnd.openxmlformats-officedocument.presentationml.tags+xml"/>
  <Override PartName="/ppt/notesSlides/notesSlide18.xml" ContentType="application/vnd.openxmlformats-officedocument.presentationml.notesSlide+xml"/>
  <Override PartName="/ppt/tags/tag32.xml" ContentType="application/vnd.openxmlformats-officedocument.presentationml.tags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3"/>
  </p:sldMasterIdLst>
  <p:notesMasterIdLst>
    <p:notesMasterId r:id="rId48"/>
  </p:notesMasterIdLst>
  <p:handoutMasterIdLst>
    <p:handoutMasterId r:id="rId49"/>
  </p:handoutMasterIdLst>
  <p:sldIdLst>
    <p:sldId id="321" r:id="rId4"/>
    <p:sldId id="330" r:id="rId5"/>
    <p:sldId id="290" r:id="rId6"/>
    <p:sldId id="331" r:id="rId7"/>
    <p:sldId id="294" r:id="rId8"/>
    <p:sldId id="2145705951" r:id="rId9"/>
    <p:sldId id="2145705925" r:id="rId10"/>
    <p:sldId id="2145705952" r:id="rId11"/>
    <p:sldId id="2145705988" r:id="rId12"/>
    <p:sldId id="2145706032" r:id="rId13"/>
    <p:sldId id="2145705989" r:id="rId14"/>
    <p:sldId id="2145706005" r:id="rId15"/>
    <p:sldId id="2145705990" r:id="rId16"/>
    <p:sldId id="2145705991" r:id="rId17"/>
    <p:sldId id="2145706033" r:id="rId18"/>
    <p:sldId id="2145705978" r:id="rId19"/>
    <p:sldId id="2145706034" r:id="rId20"/>
    <p:sldId id="2145706036" r:id="rId21"/>
    <p:sldId id="2145706035" r:id="rId22"/>
    <p:sldId id="2145706037" r:id="rId23"/>
    <p:sldId id="2145706038" r:id="rId24"/>
    <p:sldId id="2145706039" r:id="rId25"/>
    <p:sldId id="2145706049" r:id="rId26"/>
    <p:sldId id="2145706048" r:id="rId27"/>
    <p:sldId id="2145706041" r:id="rId28"/>
    <p:sldId id="2145706043" r:id="rId29"/>
    <p:sldId id="2145706042" r:id="rId30"/>
    <p:sldId id="2145706046" r:id="rId31"/>
    <p:sldId id="2145706040" r:id="rId32"/>
    <p:sldId id="2145706059" r:id="rId33"/>
    <p:sldId id="2145706045" r:id="rId34"/>
    <p:sldId id="2145706047" r:id="rId35"/>
    <p:sldId id="2145706050" r:id="rId36"/>
    <p:sldId id="2145706051" r:id="rId37"/>
    <p:sldId id="2145706052" r:id="rId38"/>
    <p:sldId id="2145706053" r:id="rId39"/>
    <p:sldId id="2145706055" r:id="rId40"/>
    <p:sldId id="2145706054" r:id="rId41"/>
    <p:sldId id="2145706056" r:id="rId42"/>
    <p:sldId id="2145706057" r:id="rId43"/>
    <p:sldId id="2145706058" r:id="rId44"/>
    <p:sldId id="2145706061" r:id="rId45"/>
    <p:sldId id="2145706062" r:id="rId46"/>
    <p:sldId id="2145706004" r:id="rId47"/>
  </p:sldIdLst>
  <p:sldSz cx="12192000" cy="6858000"/>
  <p:notesSz cx="6858000" cy="9144000"/>
  <p:custDataLst>
    <p:tags r:id="rId5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otes" id="{22A221C9-5B71-4357-B92B-47EC9E1F1A43}">
          <p14:sldIdLst/>
        </p14:section>
        <p14:section name="Slide examples" id="{92C1AA63-312F-4789-8247-203676534D38}">
          <p14:sldIdLst>
            <p14:sldId id="321"/>
            <p14:sldId id="330"/>
            <p14:sldId id="290"/>
            <p14:sldId id="331"/>
            <p14:sldId id="294"/>
            <p14:sldId id="2145705951"/>
            <p14:sldId id="2145705925"/>
            <p14:sldId id="2145705952"/>
            <p14:sldId id="2145705988"/>
            <p14:sldId id="2145706032"/>
            <p14:sldId id="2145705989"/>
            <p14:sldId id="2145706005"/>
            <p14:sldId id="2145705990"/>
            <p14:sldId id="2145705991"/>
            <p14:sldId id="2145706033"/>
            <p14:sldId id="2145705978"/>
            <p14:sldId id="2145706034"/>
            <p14:sldId id="2145706036"/>
            <p14:sldId id="2145706035"/>
            <p14:sldId id="2145706037"/>
            <p14:sldId id="2145706038"/>
            <p14:sldId id="2145706039"/>
            <p14:sldId id="2145706049"/>
            <p14:sldId id="2145706048"/>
            <p14:sldId id="2145706041"/>
            <p14:sldId id="2145706043"/>
            <p14:sldId id="2145706042"/>
            <p14:sldId id="2145706046"/>
            <p14:sldId id="2145706040"/>
            <p14:sldId id="2145706059"/>
            <p14:sldId id="2145706045"/>
            <p14:sldId id="2145706047"/>
            <p14:sldId id="2145706050"/>
            <p14:sldId id="2145706051"/>
            <p14:sldId id="2145706052"/>
            <p14:sldId id="2145706053"/>
            <p14:sldId id="2145706055"/>
            <p14:sldId id="2145706054"/>
            <p14:sldId id="2145706056"/>
            <p14:sldId id="2145706057"/>
            <p14:sldId id="2145706058"/>
            <p14:sldId id="2145706061"/>
            <p14:sldId id="2145706062"/>
            <p14:sldId id="214570600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07CB"/>
    <a:srgbClr val="1DA8E7"/>
    <a:srgbClr val="F300D6"/>
    <a:srgbClr val="3366FF"/>
    <a:srgbClr val="CC071E"/>
    <a:srgbClr val="0CE6CF"/>
    <a:srgbClr val="00467F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81055" autoAdjust="0"/>
  </p:normalViewPr>
  <p:slideViewPr>
    <p:cSldViewPr snapToGrid="0" snapToObjects="1" showGuides="1">
      <p:cViewPr varScale="1">
        <p:scale>
          <a:sx n="90" d="100"/>
          <a:sy n="90" d="100"/>
        </p:scale>
        <p:origin x="1398" y="96"/>
      </p:cViewPr>
      <p:guideLst/>
    </p:cSldViewPr>
  </p:slideViewPr>
  <p:outlineViewPr>
    <p:cViewPr>
      <p:scale>
        <a:sx n="33" d="100"/>
        <a:sy n="33" d="100"/>
      </p:scale>
      <p:origin x="0" y="-246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 showGuides="1">
      <p:cViewPr varScale="1">
        <p:scale>
          <a:sx n="80" d="100"/>
          <a:sy n="80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tags" Target="tags/tag1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904110-CA28-333E-2C34-1D6898DC0F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8BA21-CD2F-EE12-5978-472132E8FF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5959A-AE8E-4098-8E47-081D9FE6ACD1}" type="datetimeFigureOut">
              <a:rPr lang="en-GB" smtClean="0"/>
              <a:t>14/08/2025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F835B-6669-0F4A-D3F6-4284B75B49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16185-AADD-6E7A-A4FC-A558DFE03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649B8-B442-4509-AEA1-C442A31137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35219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2F50848-CCE2-4F33-8910-F863336B6EB2}" type="datetimeFigureOut">
              <a:rPr lang="de-CH" smtClean="0"/>
              <a:pPr/>
              <a:t>14.08.2025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6A4FF178-7F5C-4C53-AC97-DF4205D97146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5230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0493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-- 1. Display all list types for selection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Title,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ListTypeDescription,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HeaderImage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ListType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 Title;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6360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13204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-- 2. Display all templates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lt.Title,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lt.HeaderImage,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lt.Sumary,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pr. ProviderName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ListTemplate lt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Provider pr ON lt.ProviderId = pr.Id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 lt.Title;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2062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-- 1. Display List information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@UserId INT = 2;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@ListId INT = 2;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Check access permission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EXISTS (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SELECT 1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FROM ListMemberPermission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WHERE ListId = @ListId AND AccountId = @UserId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BEGIN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-- User has access: show list info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l.Id AS ListId,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l.ListName,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CASE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WHEN l.CreatedBy = @UserId THEN 'My List'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ELSE NULL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END AS Ownership,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CASE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WHEN f.Id IS NOT NULL THEN 'Yes'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ELSE 'No'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END AS IsFavorite,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'Has access' AS AccessStatus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FROM List l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LEFT JOIN FavoriteList f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ON l.Id = f.ListId AND f.FavoriteListOfUser = @UserId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WHERE l.Id = @ListId;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ELSE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BEGIN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-- User has no access: return notice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NULL AS ListId,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NULL AS ListName,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NULL AS Ownership,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NULL AS IsFavorite,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'No access' AS AccessStatus;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-- 2. Display all list views of the selected list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@UserId INT = 2;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@ListId INT = 2;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Check if the user has access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EXISTS (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SELECT 1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FROM ListMemberPermission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WHERE ListId = @ListId AND AccountId = @UserId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BEGIN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-- User has access: show all views of the list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lv.Id,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lv.ListId,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lv.ViewName,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lv.DisplayOrder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ListView lv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lv.ListId = @ListId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 lv.DisplayOrder;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ELSE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BEGIN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-- User has no access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NULL AS ListViewId,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NULL AS ViewName,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NULL AS ViewType,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NULL AS DisplayOrder,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NULL AS IsDefault,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NULL AS CreatedAt,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'No access to this list' AS AccessStatus;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-- 3. Display visible Dynamic Columns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@ListId INT = 2; 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sd.Icon,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dc.ColumnName,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dc.IsVisible,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dc.DisplayOrder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ListDynamicColumn dc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SystemDataType sd ON dc.SystemDataTypeId = sd.Id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dc.ListId = @ListId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dc.IsVisible = 1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 dc.DisplayOrder;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 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-- 4. Display all Dynamic Columns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@ListId INT = 2; 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dc.ColumnName,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dc.IsVisible,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dc.DisplayOrder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ListDynamicColumn dc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dc.ListId = @ListId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 dc.DisplayOrder;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 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-- 5. Display avatars of users with access to the list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@ListId INT = 2;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a.Avatar,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a.FirstName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ListMemberPermission lmp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Account A on lmp.AccountId = a.Id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lmp.ListId = @ListId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  <a:b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@ListId INT = 1; -- Change to desired ListId</a:t>
            </a:r>
          </a:p>
          <a:p>
            <a:r>
              <a:rPr lang="es-E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@Columns NVARCHAR(4000) = ''; -- Column &lt; 100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@SQL NVARCHAR(4000) = '';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Build column list dynamically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@Columns = STRING_AGG(QUOTENAME(ColumnName), ', ')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ListDynamicColumn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ListId = @ListId;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Construct the dynamic SQL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 @SQL = '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*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(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lr.Id AS RowId,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lr.DisplayOrder AS RowOrder,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ldc.ColumnName,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lcv.CellValue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FROM ListRow lr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CROSS JOIN ListDynamicColumn ldc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LEFT JOIN ListCellValue lcv ON lcv.ListRowId = lr.Id AND lcv.ListColumnId = ldc.Id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WHERE lr.ListId = @ListId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AS SourceTable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PIVOT (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MAX(CellValue)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FOR ColumnName IN (' + @Columns + ')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AS PivotTable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 RowOrder;';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Execute the dynamic SQL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EXEC sp_executesql @SQL, N'@ListId INT', @ListId;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395236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747689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-- 1. Display all Data Types of the Column.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sd.CoverImg,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sd.DataTypeDescription,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sd.Icon,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sd.DisplayName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SystemDataType sd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72621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-- 2. Display Key Settings corresponding to that Data Type.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@SystemDataTypeId INT = 1;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sd.DisplayName,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ks.KeyName,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ks.ValueType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KeySetting ks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DataTypeSettingKey dsk ON ks.Id = dsk.KeySettingId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SystemDataType sd ON dsk.SystemDataTypeId = sd.Id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dsk.SystemDataTypeId = @SystemDataTypeId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102008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-- 1. Display the cell values for each column of the specified list row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@ListId INT = 1;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@ListRow INT = 1;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ldc.ColumnName,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lcv.CellValue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ListCellValue lcv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ListDynamicColumn ldc ON lcv.ListColumnId = ldc.Id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ListRow lr ON lcv.ListRowId = lr.Id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lr.Id = @ListRow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AND lr.ListId = @ListId       -- đảm bảo đúng row thuộc list đó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AND ldc.ListId = @ListId      -- chỉ lấy cột của list này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 ldc.DisplayOrder;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--*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--from ListMemberPermission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--where ListId = 2 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-- 2. Display the comments associated with that list row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@ListId INT = 1;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@ListRow INT = 1;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a.FirstName,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a.Avatar,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lrc.Content,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lrc.CreatedAt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ListRowComment lrc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Account a ON lrc.CreatedBy = a.Id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lrc.ListRowId = @ListRow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40242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0192E-C73F-4515-4D59-DEE6E9EB9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F71E88-B0AA-4B1E-FF60-DEF3B00224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7BD7CB-6053-39E8-D395-259A250334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B9C57-39AE-6CEC-0A04-C3EDE464DD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999860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0447F-1CB7-04D9-0ABB-E37A07606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AB055D-4B30-A59E-E929-5D5C47DDF8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21A2DD-CFBC-9487-1529-1ED478A5C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2A52D-A0FB-6089-A27B-06DBDB7300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18549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18245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3564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817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9669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2348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-- 1. Display all recent lists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@UserId INT = 2;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l.Id,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l.ListName,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l.Icon,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l.Color,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rl.LastAccessedAt,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CASE WHEN fvrl.Id IS NOT NULL THEN 1 ELSE 0 END AS IsFavorited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List l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RecentList rl ON l.Id = rl.ListId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LEFT JOIN FavoriteList fvrl ON fvrl.ListId = l.Id and fvrl.FavoriteListOfUser = @UserId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rl.AccountId = @UserId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AND l.ListStatus = 'Active'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 rl.LastAccessedAt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-- 2. Display all lists that the logged-in user created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@UserId INT = 2;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l.ListName,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l.Icon,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l.Color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List l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Workspace ws ON l.WorkspaceID = ws.Id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ws.CreatedBy = @UserId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AND l.ListStatus = 'Active'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ws.WorkspaceName = 'My Lists';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-- 3. Display information of the logged-in user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@UserId INT = 2;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a.Id,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a.FirstName,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a.LastName,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a.Avatar,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a.Email,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a.Company,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a.AccountStatus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Account a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a.Id = @UserId;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-- 4. Display favorite lists of the logged-in user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@UserId INT = 2;  -- Replace with the ID of the logged-in user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l.Id,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l.ListName,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l.Icon,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l.Color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FavoriteList fl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INNER JOIN List l ON fl.ListId = l.Id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fl.FavoriteListOfUser = @UserId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AND l.ListStatus = 'Active'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 fl.CreatedAt DESC;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19262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-- 3. Display information of the logged-in user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@UserId INT = 2;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a.Id,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a.FirstName,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a.LastName,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a.Avatar,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a.Email,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a.Company,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a.AccountStatus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Account a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a.Id = @UserId;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71291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655DA-FFB3-CD96-49C7-13E5BD21E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FD26C4-EB8E-F90B-B6B1-637DEBE50D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10F57F-EAD8-D5E8-5D44-20FF564AF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38117-AC65-D396-6A73-AA306EAD63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19114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/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E7BCA-FF9A-86C4-163D-494ED3E694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25569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E7BCA-FF9A-86C4-163D-494ED3E694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14BDA87-C9C8-CD58-C9D7-0C952C1D73C0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B1088E-A830-D72F-9D81-51D4D3480FB8}"/>
              </a:ext>
            </a:extLst>
          </p:cNvPr>
          <p:cNvGrpSpPr/>
          <p:nvPr userDrawn="1"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5765E41D-34F7-E790-C1FD-DC00CEE7C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8FD31BA-980D-D11B-2EEB-4180204D34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48544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058721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orient="horz" pos="1359" userDrawn="1">
          <p15:clr>
            <a:srgbClr val="FBAE40"/>
          </p15:clr>
        </p15:guide>
        <p15:guide id="22" pos="3568" userDrawn="1">
          <p15:clr>
            <a:srgbClr val="FBAE40"/>
          </p15:clr>
        </p15:guide>
        <p15:guide id="23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2323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661557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50394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39D5703-BD1C-3A16-A4A7-30E0EE62B0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8285287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828655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60924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492" userDrawn="1">
          <p15:clr>
            <a:srgbClr val="FBAE40"/>
          </p15:clr>
        </p15:guide>
        <p15:guide id="24" pos="576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text with 1/3 image + white space fo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83663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57B48F4-BDD6-6F20-ED74-A0F80415BF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1425" y="5131789"/>
            <a:ext cx="3178576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38534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21622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8" y="2157413"/>
            <a:ext cx="3928356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8" y="1530000"/>
            <a:ext cx="3928356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7C43C1D-0D5A-3546-923A-9906F73102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2355" y="2157413"/>
            <a:ext cx="3924931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25734A7E-A371-8589-95F1-486EF3BDC2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2355" y="1530000"/>
            <a:ext cx="392493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5B0D54-9E65-6676-5BE0-B1EC73550C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1532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9" orient="horz" pos="963" userDrawn="1">
          <p15:clr>
            <a:srgbClr val="FBAE40"/>
          </p15:clr>
        </p15:guide>
        <p15:guide id="20" pos="270" userDrawn="1">
          <p15:clr>
            <a:srgbClr val="FBAE40"/>
          </p15:clr>
        </p15:guide>
        <p15:guide id="21" orient="horz" pos="692" userDrawn="1">
          <p15:clr>
            <a:srgbClr val="FBAE40"/>
          </p15:clr>
        </p15:guide>
        <p15:guide id="22" orient="horz" pos="4049" userDrawn="1">
          <p15:clr>
            <a:srgbClr val="FBAE40"/>
          </p15:clr>
        </p15:guide>
        <p15:guide id="23" orient="horz" pos="1359" userDrawn="1">
          <p15:clr>
            <a:srgbClr val="FBAE40"/>
          </p15:clr>
        </p15:guide>
        <p15:guide id="24" pos="5490" userDrawn="1">
          <p15:clr>
            <a:srgbClr val="FBAE40"/>
          </p15:clr>
        </p15:guide>
        <p15:guide id="25" pos="5760" userDrawn="1">
          <p15:clr>
            <a:srgbClr val="FBAE40"/>
          </p15:clr>
        </p15:guide>
        <p15:guide id="26" pos="3018" userDrawn="1">
          <p15:clr>
            <a:srgbClr val="FBAE40"/>
          </p15:clr>
        </p15:guide>
        <p15:guide id="27" pos="274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26307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9187" y="1528763"/>
            <a:ext cx="5232602" cy="4896000"/>
          </a:xfrm>
        </p:spPr>
        <p:txBody>
          <a:bodyPr/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7" name="Text Placeholder 38">
            <a:extLst>
              <a:ext uri="{FF2B5EF4-FFF2-40B4-BE49-F238E27FC236}">
                <a16:creationId xmlns:a16="http://schemas.microsoft.com/office/drawing/2014/main" id="{6E9374FC-ECE4-7A38-5807-87AE94A088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4001" y="4365382"/>
            <a:ext cx="4798800" cy="2062406"/>
          </a:xfrm>
          <a:solidFill>
            <a:schemeClr val="tx2">
              <a:alpha val="85000"/>
            </a:schemeClr>
          </a:solidFill>
        </p:spPr>
        <p:txBody>
          <a:bodyPr lIns="288000" tIns="288000" rIns="288000" bIns="288000" anchor="b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4" name="Text Placeholder 43">
            <a:extLst>
              <a:ext uri="{FF2B5EF4-FFF2-40B4-BE49-F238E27FC236}">
                <a16:creationId xmlns:a16="http://schemas.microsoft.com/office/drawing/2014/main" id="{38EE8FDF-DB06-4651-3389-787CA10E77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4001" y="4238556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77" name="Text Placeholder 43">
            <a:extLst>
              <a:ext uri="{FF2B5EF4-FFF2-40B4-BE49-F238E27FC236}">
                <a16:creationId xmlns:a16="http://schemas.microsoft.com/office/drawing/2014/main" id="{9A496C9E-D567-76DE-1404-D4A0596855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 flipV="1">
            <a:off x="5374801" y="6292522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4988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6" pos="3840">
          <p15:clr>
            <a:srgbClr val="FBAE40"/>
          </p15:clr>
        </p15:guide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pos="411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text with ima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94459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3475239"/>
            <a:ext cx="11329789" cy="295254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FF00CA-6EEE-1446-767F-22A63CDAE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6810939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5" orient="horz" pos="1916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218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 slide / full-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6345F9D-58D8-A03C-2C14-3C466D3CB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96876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6345F9D-58D8-A03C-2C14-3C466D3CB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4414B2E-C340-9140-1BD1-92410CBF7B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4" name="Text Placeholder 38">
            <a:extLst>
              <a:ext uri="{FF2B5EF4-FFF2-40B4-BE49-F238E27FC236}">
                <a16:creationId xmlns:a16="http://schemas.microsoft.com/office/drawing/2014/main" id="{9765689A-1419-4CD4-170E-F5C60B6417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098000"/>
            <a:ext cx="8640000" cy="1487991"/>
          </a:xfrm>
          <a:solidFill>
            <a:schemeClr val="tx2">
              <a:alpha val="85000"/>
            </a:schemeClr>
          </a:solidFill>
        </p:spPr>
        <p:txBody>
          <a:bodyPr wrap="square" lIns="432000" tIns="432000" rIns="432000" bIns="432000" anchor="t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4000" b="1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Text, 40pt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8E425FDA-ACD2-D989-043B-F820E6AB51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41432" y="172618"/>
            <a:ext cx="1350568" cy="684364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5679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270" userDrawn="1">
          <p15:clr>
            <a:srgbClr val="FBAE40"/>
          </p15:clr>
        </p15:guide>
        <p15:guide id="4" pos="571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1297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B1008097-4228-1AEA-6834-837AEB6C76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481370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0" pos="270" userDrawn="1">
          <p15:clr>
            <a:srgbClr val="FBAE40"/>
          </p15:clr>
        </p15:guide>
        <p15:guide id="11" orient="horz" pos="69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51406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6136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298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6136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298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2CF4B-8A3C-13FA-BECD-9DB01F4A6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3304646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846660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97672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575FA654-6B49-780A-BFB4-222C9877472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5842F8D1-C8E7-B7F7-193F-396D7F0C1FD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F7ED4793-8249-B71F-2BD9-1E188E58956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01AD36-B7B0-8DA3-E4DF-7B92563C34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1873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71151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D01BDA65-4A3A-8C7F-6D57-257CEA15EDA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822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822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B19CB6E8-97CB-822F-3F85-A7275483C4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50847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6" name="Text Placeholder 43">
            <a:extLst>
              <a:ext uri="{FF2B5EF4-FFF2-40B4-BE49-F238E27FC236}">
                <a16:creationId xmlns:a16="http://schemas.microsoft.com/office/drawing/2014/main" id="{2EF03F68-E44D-2D1B-E3CF-23E57CD8AC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0847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F69C67C-E89D-2384-2449-3AE3B29A56D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4675A820-B82C-20ED-4FD7-8096B1F92A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DF422E5E-8133-BB32-C099-047DCCC1623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B07921-E735-F94C-40EB-71F2AF0C4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091910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10138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Picture Placeholder 3">
            <a:extLst>
              <a:ext uri="{FF2B5EF4-FFF2-40B4-BE49-F238E27FC236}">
                <a16:creationId xmlns:a16="http://schemas.microsoft.com/office/drawing/2014/main" id="{05696C37-BDF4-2F3D-603C-E184461059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E7C418BE-D8E0-8035-E432-74FD98A897B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99175D0A-6D9D-DBBC-30F3-D0FC5D29CD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43">
            <a:extLst>
              <a:ext uri="{FF2B5EF4-FFF2-40B4-BE49-F238E27FC236}">
                <a16:creationId xmlns:a16="http://schemas.microsoft.com/office/drawing/2014/main" id="{70D8A088-B7AE-9853-F92D-69BFEFB60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101E0012-1AFC-2117-1AFF-131E7D68BC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2" name="Text Placeholder 43">
            <a:extLst>
              <a:ext uri="{FF2B5EF4-FFF2-40B4-BE49-F238E27FC236}">
                <a16:creationId xmlns:a16="http://schemas.microsoft.com/office/drawing/2014/main" id="{76B9F0EE-35D9-4F4C-DF19-6F1329686F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290CBF69-D6CA-7FA4-2148-5B01F5233D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F30F8F33-E146-584B-B117-177763926F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5" name="Picture Placeholder 3">
            <a:extLst>
              <a:ext uri="{FF2B5EF4-FFF2-40B4-BE49-F238E27FC236}">
                <a16:creationId xmlns:a16="http://schemas.microsoft.com/office/drawing/2014/main" id="{93AD48AD-2E9D-CCFA-CC34-50B41218A9B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6" name="Text Placeholder 43">
            <a:extLst>
              <a:ext uri="{FF2B5EF4-FFF2-40B4-BE49-F238E27FC236}">
                <a16:creationId xmlns:a16="http://schemas.microsoft.com/office/drawing/2014/main" id="{3CFFEEC3-C7DF-AE66-30A4-4911FF001F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AF0EB9D8-DAFE-F2BB-AAEB-93E5A6FCF4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1" name="Text Placeholder 43">
            <a:extLst>
              <a:ext uri="{FF2B5EF4-FFF2-40B4-BE49-F238E27FC236}">
                <a16:creationId xmlns:a16="http://schemas.microsoft.com/office/drawing/2014/main" id="{8150DEEE-F1C8-412C-9A41-9C6A1510A4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532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C0E9FEFA-5AB3-30A2-24C9-3AC8326327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532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7FA20DE0-E4E7-6C95-C8AA-55B9BE2AE5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545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5" name="Text Placeholder 43">
            <a:extLst>
              <a:ext uri="{FF2B5EF4-FFF2-40B4-BE49-F238E27FC236}">
                <a16:creationId xmlns:a16="http://schemas.microsoft.com/office/drawing/2014/main" id="{BC1BB4AA-BCDE-6809-1034-93EE2784F5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545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A4B36-92F3-CCD6-D942-4A1C8BE3C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264521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53725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2E005BC1-0A00-6A3F-9AB9-2090FB403C5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5998" y="2016000"/>
            <a:ext cx="5255944" cy="301878"/>
          </a:xfrm>
        </p:spPr>
        <p:txBody>
          <a:bodyPr>
            <a:noAutofit/>
          </a:bodyPr>
          <a:lstStyle>
            <a:lvl1pPr marL="0" indent="0" rtl="0">
              <a:lnSpc>
                <a:spcPct val="120000"/>
              </a:lnSpc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5998" y="1520825"/>
            <a:ext cx="525594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BE14B7E-1369-C17A-8857-D645DEE0EC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5998" y="2847527"/>
            <a:ext cx="5255944" cy="113966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Company address on three lines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55998" y="4535936"/>
            <a:ext cx="5255944" cy="189185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E503F-5E60-20CF-7913-904004C1FF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47072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57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55491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5AC5C679-4332-8618-78DC-64B8D16861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44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16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44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2000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916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1658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146B3A-75B7-5620-B3DF-822D076AD0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932987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6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30139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1999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1999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0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6100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D97310F-BF77-3052-7D5F-521AE85495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813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0A03D3B0-D87F-65E2-20D2-2E3D4FC53E1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AC0C46D-924E-6086-ABF8-9C7B8618C2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78813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E75E8A5-8070-B311-99AA-D3C4B3C392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8813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BE829B-D1F1-110E-2A2D-99BA9886B4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07176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9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3460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530000"/>
            <a:ext cx="5232000" cy="4896000"/>
          </a:xfrm>
        </p:spPr>
        <p:txBody>
          <a:bodyPr anchor="t"/>
          <a:lstStyle>
            <a:lvl1pPr marL="625475" indent="-625475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625475" indent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1140928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orient="horz" pos="692" userDrawn="1">
          <p15:clr>
            <a:srgbClr val="FBAE40"/>
          </p15:clr>
        </p15:guide>
        <p15:guide id="9" pos="270" userDrawn="1">
          <p15:clr>
            <a:srgbClr val="FBAE40"/>
          </p15:clr>
        </p15:guide>
        <p15:guide id="10" pos="3839" userDrawn="1">
          <p15:clr>
            <a:srgbClr val="FBAE40"/>
          </p15:clr>
        </p15:guide>
        <p15:guide id="11" orient="horz" pos="4047" userDrawn="1">
          <p15:clr>
            <a:srgbClr val="FBAE40"/>
          </p15:clr>
        </p15:guide>
        <p15:guide id="12" orient="horz" pos="963" userDrawn="1">
          <p15:clr>
            <a:srgbClr val="FBAE40"/>
          </p15:clr>
        </p15:guide>
        <p15:guide id="13" pos="356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2363106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1528763"/>
            <a:ext cx="11329200" cy="489902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 dirty="0"/>
              <a:t>First level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873797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587"/>
            <a:ext cx="113292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11329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6988610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50059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5447999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447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2000" y="2160587"/>
            <a:ext cx="5449788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2000" y="1530000"/>
            <a:ext cx="5449788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935784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5" orient="horz" pos="963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1359" userDrawn="1">
          <p15:clr>
            <a:srgbClr val="FBAE40"/>
          </p15:clr>
        </p15:guide>
        <p15:guide id="21" pos="3974" userDrawn="1">
          <p15:clr>
            <a:srgbClr val="FBAE40"/>
          </p15:clr>
        </p15:guide>
        <p15:guide id="22" pos="370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28247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989789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210" userDrawn="1">
          <p15:clr>
            <a:srgbClr val="FBAE40"/>
          </p15:clr>
        </p15:guide>
        <p15:guide id="24" pos="4940" userDrawn="1">
          <p15:clr>
            <a:srgbClr val="FBAE40"/>
          </p15:clr>
        </p15:guide>
        <p15:guide id="25" pos="2740" userDrawn="1">
          <p15:clr>
            <a:srgbClr val="FBAE40"/>
          </p15:clr>
        </p15:guide>
        <p15:guide id="26" pos="247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3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075058B-0DA5-BCC2-2884-A3AA6637B8D8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21007809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8" imgW="306" imgH="306" progId="TCLayout.ActiveDocument.1">
                  <p:embed/>
                </p:oleObj>
              </mc:Choice>
              <mc:Fallback>
                <p:oleObj name="think-cell Slide" r:id="rId28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075058B-0DA5-BCC2-2884-A3AA6637B8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2B6DD6-B6DA-4A3B-AA01-32E0D792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GB" noProof="0" dirty="0"/>
              <a:t>Title, 28pt, </a:t>
            </a:r>
            <a:br>
              <a:rPr lang="en-GB" noProof="0" dirty="0"/>
            </a:br>
            <a:r>
              <a:rPr lang="en-GB" noProof="0" dirty="0"/>
              <a:t>2 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B469-A741-AADC-88BD-759DB5D44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/>
            <a:r>
              <a:rPr lang="en-GB" noProof="0" dirty="0"/>
              <a:t>First level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Sixth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D0CF3-0723-425A-205C-484322D63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rtl="0">
              <a:defRPr sz="1000">
                <a:solidFill>
                  <a:schemeClr val="bg2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331C2-6712-205D-6768-F1C229CF0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 rtl="0">
              <a:defRPr sz="1000">
                <a:solidFill>
                  <a:schemeClr val="bg2"/>
                </a:solidFill>
              </a:defRPr>
            </a:lvl1pPr>
          </a:lstStyle>
          <a:p>
            <a:fld id="{97B27895-1833-42C6-927E-7C9AD7EEEA97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85608BD-05B9-34D2-34A7-A5AF7917B1E7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021614" y="352800"/>
            <a:ext cx="738385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7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706" r:id="rId5"/>
    <p:sldLayoutId id="2147483709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7" r:id="rId24"/>
    <p:sldLayoutId id="2147483708" r:id="rId25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2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Relationship Id="rId6" Type="http://schemas.openxmlformats.org/officeDocument/2006/relationships/image" Target="../media/image13.jpg"/><Relationship Id="rId11" Type="http://schemas.openxmlformats.org/officeDocument/2006/relationships/image" Target="../media/image18.png"/><Relationship Id="rId5" Type="http://schemas.openxmlformats.org/officeDocument/2006/relationships/image" Target="../media/image1.emf"/><Relationship Id="rId10" Type="http://schemas.openxmlformats.org/officeDocument/2006/relationships/image" Target="../media/image17.svg"/><Relationship Id="rId4" Type="http://schemas.openxmlformats.org/officeDocument/2006/relationships/oleObject" Target="../embeddings/oleObject26.bin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1.xml"/><Relationship Id="rId6" Type="http://schemas.openxmlformats.org/officeDocument/2006/relationships/image" Target="../media/image23.jpg"/><Relationship Id="rId5" Type="http://schemas.openxmlformats.org/officeDocument/2006/relationships/image" Target="../media/image22.emf"/><Relationship Id="rId4" Type="http://schemas.openxmlformats.org/officeDocument/2006/relationships/oleObject" Target="../embeddings/oleObject28.bin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2.xml"/><Relationship Id="rId6" Type="http://schemas.openxmlformats.org/officeDocument/2006/relationships/image" Target="../media/image23.jpg"/><Relationship Id="rId5" Type="http://schemas.openxmlformats.org/officeDocument/2006/relationships/image" Target="../media/image22.emf"/><Relationship Id="rId4" Type="http://schemas.openxmlformats.org/officeDocument/2006/relationships/oleObject" Target="../embeddings/oleObject28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9.xml"/><Relationship Id="rId6" Type="http://schemas.openxmlformats.org/officeDocument/2006/relationships/image" Target="../media/image20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0.xml"/><Relationship Id="rId6" Type="http://schemas.openxmlformats.org/officeDocument/2006/relationships/image" Target="../media/image23.jpg"/><Relationship Id="rId5" Type="http://schemas.openxmlformats.org/officeDocument/2006/relationships/image" Target="../media/image22.emf"/><Relationship Id="rId4" Type="http://schemas.openxmlformats.org/officeDocument/2006/relationships/oleObject" Target="../embeddings/oleObject28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366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826610-AFF3-C258-3149-A3D7BCF27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Dashboard Screen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BF6E0D-D012-449B-149E-9EBCC31AE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830" y="1776100"/>
            <a:ext cx="8935697" cy="4467849"/>
          </a:xfrm>
          <a:prstGeom prst="rect">
            <a:avLst/>
          </a:prstGeom>
        </p:spPr>
      </p:pic>
      <p:sp>
        <p:nvSpPr>
          <p:cNvPr id="8" name="Callout: Line 7">
            <a:extLst>
              <a:ext uri="{FF2B5EF4-FFF2-40B4-BE49-F238E27FC236}">
                <a16:creationId xmlns:a16="http://schemas.microsoft.com/office/drawing/2014/main" id="{3A86D01F-2B75-5726-F37A-5DB5E5B04F7D}"/>
              </a:ext>
            </a:extLst>
          </p:cNvPr>
          <p:cNvSpPr/>
          <p:nvPr/>
        </p:nvSpPr>
        <p:spPr>
          <a:xfrm>
            <a:off x="1055830" y="4203788"/>
            <a:ext cx="8935697" cy="2040161"/>
          </a:xfrm>
          <a:prstGeom prst="borderCallout1">
            <a:avLst>
              <a:gd name="adj1" fmla="val 802"/>
              <a:gd name="adj2" fmla="val 48931"/>
              <a:gd name="adj3" fmla="val -41111"/>
              <a:gd name="adj4" fmla="val 55171"/>
            </a:avLst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C80F32-294F-015C-636B-7BE5F5D54387}"/>
              </a:ext>
            </a:extLst>
          </p:cNvPr>
          <p:cNvSpPr/>
          <p:nvPr/>
        </p:nvSpPr>
        <p:spPr>
          <a:xfrm>
            <a:off x="5915830" y="2974745"/>
            <a:ext cx="1408895" cy="36274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Workspace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21C37B-6673-9722-8C82-6464ACCE6BF6}"/>
              </a:ext>
            </a:extLst>
          </p:cNvPr>
          <p:cNvSpPr txBox="1"/>
          <p:nvPr/>
        </p:nvSpPr>
        <p:spPr>
          <a:xfrm>
            <a:off x="3106594" y="3532406"/>
            <a:ext cx="2240106" cy="332332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1400">
                <a:solidFill>
                  <a:schemeClr val="tx2"/>
                </a:solidFill>
              </a:rPr>
              <a:t>Workspace. WorkspaceName</a:t>
            </a:r>
            <a:endParaRPr lang="en-US" sz="1400" dirty="0" err="1">
              <a:solidFill>
                <a:schemeClr val="tx2"/>
              </a:solidFill>
            </a:endParaRPr>
          </a:p>
        </p:txBody>
      </p:sp>
      <p:sp>
        <p:nvSpPr>
          <p:cNvPr id="16" name="Callout: Line 15">
            <a:extLst>
              <a:ext uri="{FF2B5EF4-FFF2-40B4-BE49-F238E27FC236}">
                <a16:creationId xmlns:a16="http://schemas.microsoft.com/office/drawing/2014/main" id="{42CD1FFB-49E8-E09F-5426-0697FFCF21F4}"/>
              </a:ext>
            </a:extLst>
          </p:cNvPr>
          <p:cNvSpPr/>
          <p:nvPr/>
        </p:nvSpPr>
        <p:spPr>
          <a:xfrm>
            <a:off x="2976179" y="5939035"/>
            <a:ext cx="837025" cy="129957"/>
          </a:xfrm>
          <a:prstGeom prst="borderCallout1">
            <a:avLst>
              <a:gd name="adj1" fmla="val 44778"/>
              <a:gd name="adj2" fmla="val 99001"/>
              <a:gd name="adj3" fmla="val -1668228"/>
              <a:gd name="adj4" fmla="val 131414"/>
            </a:avLst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8" name="Callout: Line 17">
            <a:extLst>
              <a:ext uri="{FF2B5EF4-FFF2-40B4-BE49-F238E27FC236}">
                <a16:creationId xmlns:a16="http://schemas.microsoft.com/office/drawing/2014/main" id="{335DE1BB-EAC7-90B2-3B45-49E2390A5661}"/>
              </a:ext>
            </a:extLst>
          </p:cNvPr>
          <p:cNvSpPr/>
          <p:nvPr/>
        </p:nvSpPr>
        <p:spPr>
          <a:xfrm>
            <a:off x="1933773" y="4335883"/>
            <a:ext cx="837025" cy="428625"/>
          </a:xfrm>
          <a:prstGeom prst="borderCallout1">
            <a:avLst>
              <a:gd name="adj1" fmla="val 4778"/>
              <a:gd name="adj2" fmla="val 72828"/>
              <a:gd name="adj3" fmla="val -117313"/>
              <a:gd name="adj4" fmla="val 222451"/>
            </a:avLst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93BE00-898F-B2E1-3CEA-98063980D321}"/>
              </a:ext>
            </a:extLst>
          </p:cNvPr>
          <p:cNvSpPr txBox="1"/>
          <p:nvPr/>
        </p:nvSpPr>
        <p:spPr>
          <a:xfrm>
            <a:off x="4655994" y="4369970"/>
            <a:ext cx="2240106" cy="332332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1400">
                <a:solidFill>
                  <a:schemeClr val="tx2"/>
                </a:solidFill>
              </a:rPr>
              <a:t>Workspace. IsPersonal = true</a:t>
            </a:r>
            <a:endParaRPr lang="en-US" sz="14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186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AAD92-43CA-AD7C-DB13-043DC4ACD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645B3A-A54E-3703-4BCE-C949DA166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Dashboard Screen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7E551C-0480-3B59-3D1E-01EB10026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844" y="1609982"/>
            <a:ext cx="5996311" cy="4247901"/>
          </a:xfrm>
          <a:prstGeom prst="rect">
            <a:avLst/>
          </a:prstGeom>
        </p:spPr>
      </p:pic>
      <p:sp>
        <p:nvSpPr>
          <p:cNvPr id="8" name="Callout: Line 7">
            <a:extLst>
              <a:ext uri="{FF2B5EF4-FFF2-40B4-BE49-F238E27FC236}">
                <a16:creationId xmlns:a16="http://schemas.microsoft.com/office/drawing/2014/main" id="{F2D6C545-BCD7-EABF-C3C4-DC6308209304}"/>
              </a:ext>
            </a:extLst>
          </p:cNvPr>
          <p:cNvSpPr/>
          <p:nvPr/>
        </p:nvSpPr>
        <p:spPr>
          <a:xfrm>
            <a:off x="3262311" y="3448183"/>
            <a:ext cx="5667375" cy="2219192"/>
          </a:xfrm>
          <a:prstGeom prst="borderCallout1">
            <a:avLst>
              <a:gd name="adj1" fmla="val 4358"/>
              <a:gd name="adj2" fmla="val 99993"/>
              <a:gd name="adj3" fmla="val -26702"/>
              <a:gd name="adj4" fmla="val 113226"/>
            </a:avLst>
          </a:pr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2E62C3-AF59-DEEA-A63C-A7A43A8D1CB4}"/>
              </a:ext>
            </a:extLst>
          </p:cNvPr>
          <p:cNvSpPr/>
          <p:nvPr/>
        </p:nvSpPr>
        <p:spPr>
          <a:xfrm>
            <a:off x="9698059" y="2400432"/>
            <a:ext cx="1084242" cy="381030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Account</a:t>
            </a:r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CE948FB2-AB04-CBED-083A-93001B63DF75}"/>
              </a:ext>
            </a:extLst>
          </p:cNvPr>
          <p:cNvSpPr/>
          <p:nvPr/>
        </p:nvSpPr>
        <p:spPr>
          <a:xfrm>
            <a:off x="5372099" y="3695700"/>
            <a:ext cx="1638301" cy="533400"/>
          </a:xfrm>
          <a:prstGeom prst="borderCallout1">
            <a:avLst>
              <a:gd name="adj1" fmla="val 49001"/>
              <a:gd name="adj2" fmla="val 101102"/>
              <a:gd name="adj3" fmla="val 42941"/>
              <a:gd name="adj4" fmla="val 244039"/>
            </a:avLst>
          </a:prstGeom>
          <a:noFill/>
          <a:ln w="38100">
            <a:solidFill>
              <a:srgbClr val="669E8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404C6D-804F-5A7C-4903-DC2C1A5E7D67}"/>
              </a:ext>
            </a:extLst>
          </p:cNvPr>
          <p:cNvSpPr txBox="1"/>
          <p:nvPr/>
        </p:nvSpPr>
        <p:spPr>
          <a:xfrm>
            <a:off x="9596598" y="3733932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>
                <a:solidFill>
                  <a:srgbClr val="005D39"/>
                </a:solidFill>
              </a:rPr>
              <a:t>Account.FirstName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>
                <a:solidFill>
                  <a:srgbClr val="005D39"/>
                </a:solidFill>
              </a:rPr>
              <a:t>Account.LastName</a:t>
            </a:r>
            <a:endParaRPr lang="en-US" dirty="0" err="1">
              <a:solidFill>
                <a:srgbClr val="005D39"/>
              </a:solidFill>
            </a:endParaRPr>
          </a:p>
        </p:txBody>
      </p:sp>
      <p:sp>
        <p:nvSpPr>
          <p:cNvPr id="14" name="Callout: Line 13">
            <a:extLst>
              <a:ext uri="{FF2B5EF4-FFF2-40B4-BE49-F238E27FC236}">
                <a16:creationId xmlns:a16="http://schemas.microsoft.com/office/drawing/2014/main" id="{C46EBC30-8D6F-840B-B66B-DBAEAEB328DA}"/>
              </a:ext>
            </a:extLst>
          </p:cNvPr>
          <p:cNvSpPr/>
          <p:nvPr/>
        </p:nvSpPr>
        <p:spPr>
          <a:xfrm>
            <a:off x="5372099" y="4314825"/>
            <a:ext cx="3371849" cy="333507"/>
          </a:xfrm>
          <a:prstGeom prst="borderCallout1">
            <a:avLst>
              <a:gd name="adj1" fmla="val 97372"/>
              <a:gd name="adj2" fmla="val 100274"/>
              <a:gd name="adj3" fmla="val 149708"/>
              <a:gd name="adj4" fmla="val 123149"/>
            </a:avLst>
          </a:prstGeom>
          <a:noFill/>
          <a:ln w="38100">
            <a:solidFill>
              <a:srgbClr val="669E8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14E061-D8C0-6DF6-1FCE-F8396C2183A8}"/>
              </a:ext>
            </a:extLst>
          </p:cNvPr>
          <p:cNvSpPr txBox="1"/>
          <p:nvPr/>
        </p:nvSpPr>
        <p:spPr>
          <a:xfrm>
            <a:off x="9582084" y="4905374"/>
            <a:ext cx="914400" cy="295143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>
                <a:solidFill>
                  <a:srgbClr val="005D39"/>
                </a:solidFill>
              </a:rPr>
              <a:t>Account.Email</a:t>
            </a:r>
            <a:endParaRPr lang="en-US" dirty="0" err="1">
              <a:solidFill>
                <a:srgbClr val="005D39"/>
              </a:solidFill>
            </a:endParaRPr>
          </a:p>
        </p:txBody>
      </p:sp>
      <p:sp>
        <p:nvSpPr>
          <p:cNvPr id="16" name="Callout: Line 15">
            <a:extLst>
              <a:ext uri="{FF2B5EF4-FFF2-40B4-BE49-F238E27FC236}">
                <a16:creationId xmlns:a16="http://schemas.microsoft.com/office/drawing/2014/main" id="{B6BF16C7-5C48-F153-F529-17447D237CD0}"/>
              </a:ext>
            </a:extLst>
          </p:cNvPr>
          <p:cNvSpPr/>
          <p:nvPr/>
        </p:nvSpPr>
        <p:spPr>
          <a:xfrm>
            <a:off x="3343276" y="3704960"/>
            <a:ext cx="1864354" cy="1848115"/>
          </a:xfrm>
          <a:prstGeom prst="borderCallout1">
            <a:avLst>
              <a:gd name="adj1" fmla="val 53564"/>
              <a:gd name="adj2" fmla="val 648"/>
              <a:gd name="adj3" fmla="val 71884"/>
              <a:gd name="adj4" fmla="val -60775"/>
            </a:avLst>
          </a:prstGeom>
          <a:noFill/>
          <a:ln w="38100">
            <a:solidFill>
              <a:srgbClr val="669E8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C1C45C-B33E-EE5E-EE7E-B86801EE9F80}"/>
              </a:ext>
            </a:extLst>
          </p:cNvPr>
          <p:cNvSpPr txBox="1"/>
          <p:nvPr/>
        </p:nvSpPr>
        <p:spPr>
          <a:xfrm>
            <a:off x="620710" y="4884139"/>
            <a:ext cx="914400" cy="28772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>
                <a:solidFill>
                  <a:srgbClr val="005D39"/>
                </a:solidFill>
              </a:rPr>
              <a:t>Account.Avatar</a:t>
            </a:r>
            <a:endParaRPr lang="en-US" dirty="0" err="1">
              <a:solidFill>
                <a:srgbClr val="005D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809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4864C-4583-CC29-9DF4-730C90929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6482B54-9CF4-9EAB-0CED-7385EC256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Entity Relationship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901E4A-F84D-2B52-024A-0DA473E67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739" y="1098000"/>
            <a:ext cx="9182521" cy="565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86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AE478-4911-D45A-7A84-ABA3EBD9D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7524BDD-C6F5-8DBA-E0DD-04E9C990C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List Screen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97EB7C-BDF4-E62F-836E-FC6E39422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15" y="1692973"/>
            <a:ext cx="11449369" cy="3472054"/>
          </a:xfrm>
          <a:prstGeom prst="rect">
            <a:avLst/>
          </a:prstGeom>
        </p:spPr>
      </p:pic>
      <p:sp>
        <p:nvSpPr>
          <p:cNvPr id="10" name="Callout: Line 9">
            <a:extLst>
              <a:ext uri="{FF2B5EF4-FFF2-40B4-BE49-F238E27FC236}">
                <a16:creationId xmlns:a16="http://schemas.microsoft.com/office/drawing/2014/main" id="{D5ACDA8F-4802-3EA2-CEA1-0018FDC86628}"/>
              </a:ext>
            </a:extLst>
          </p:cNvPr>
          <p:cNvSpPr/>
          <p:nvPr/>
        </p:nvSpPr>
        <p:spPr>
          <a:xfrm>
            <a:off x="431999" y="2794088"/>
            <a:ext cx="11112301" cy="2171612"/>
          </a:xfrm>
          <a:prstGeom prst="borderCallout1">
            <a:avLst>
              <a:gd name="adj1" fmla="val 802"/>
              <a:gd name="adj2" fmla="val 48931"/>
              <a:gd name="adj3" fmla="val -41111"/>
              <a:gd name="adj4" fmla="val 55171"/>
            </a:avLst>
          </a:pr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E29C630-D521-B787-C500-2A81779C348C}"/>
              </a:ext>
            </a:extLst>
          </p:cNvPr>
          <p:cNvSpPr/>
          <p:nvPr/>
        </p:nvSpPr>
        <p:spPr>
          <a:xfrm>
            <a:off x="6620277" y="1699412"/>
            <a:ext cx="1408895" cy="362746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ListType</a:t>
            </a:r>
          </a:p>
        </p:txBody>
      </p:sp>
      <p:sp>
        <p:nvSpPr>
          <p:cNvPr id="15" name="Callout: Line 14">
            <a:extLst>
              <a:ext uri="{FF2B5EF4-FFF2-40B4-BE49-F238E27FC236}">
                <a16:creationId xmlns:a16="http://schemas.microsoft.com/office/drawing/2014/main" id="{432E1A35-CDE9-A89D-E676-1EFBE259E99D}"/>
              </a:ext>
            </a:extLst>
          </p:cNvPr>
          <p:cNvSpPr/>
          <p:nvPr/>
        </p:nvSpPr>
        <p:spPr>
          <a:xfrm>
            <a:off x="781331" y="3086100"/>
            <a:ext cx="1530070" cy="1193800"/>
          </a:xfrm>
          <a:prstGeom prst="borderCallout1">
            <a:avLst>
              <a:gd name="adj1" fmla="val 97610"/>
              <a:gd name="adj2" fmla="val 97903"/>
              <a:gd name="adj3" fmla="val 199315"/>
              <a:gd name="adj4" fmla="val 142324"/>
            </a:avLst>
          </a:pr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7" name="Callout: Line 16">
            <a:extLst>
              <a:ext uri="{FF2B5EF4-FFF2-40B4-BE49-F238E27FC236}">
                <a16:creationId xmlns:a16="http://schemas.microsoft.com/office/drawing/2014/main" id="{A6809F88-D8DD-667E-0B79-EC9CE773DE7B}"/>
              </a:ext>
            </a:extLst>
          </p:cNvPr>
          <p:cNvSpPr/>
          <p:nvPr/>
        </p:nvSpPr>
        <p:spPr>
          <a:xfrm>
            <a:off x="3187699" y="4279900"/>
            <a:ext cx="1231901" cy="342900"/>
          </a:xfrm>
          <a:prstGeom prst="borderCallout1">
            <a:avLst>
              <a:gd name="adj1" fmla="val 97610"/>
              <a:gd name="adj2" fmla="val 97903"/>
              <a:gd name="adj3" fmla="val 306722"/>
              <a:gd name="adj4" fmla="val 123768"/>
            </a:avLst>
          </a:pr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9" name="Callout: Line 18">
            <a:extLst>
              <a:ext uri="{FF2B5EF4-FFF2-40B4-BE49-F238E27FC236}">
                <a16:creationId xmlns:a16="http://schemas.microsoft.com/office/drawing/2014/main" id="{8E9E8C6D-2018-7A79-74F6-5353FE3895A8}"/>
              </a:ext>
            </a:extLst>
          </p:cNvPr>
          <p:cNvSpPr/>
          <p:nvPr/>
        </p:nvSpPr>
        <p:spPr>
          <a:xfrm>
            <a:off x="9536048" y="3422650"/>
            <a:ext cx="1530070" cy="692150"/>
          </a:xfrm>
          <a:prstGeom prst="borderCallout1">
            <a:avLst>
              <a:gd name="adj1" fmla="val 101280"/>
              <a:gd name="adj2" fmla="val 5770"/>
              <a:gd name="adj3" fmla="val 284704"/>
              <a:gd name="adj4" fmla="val -23147"/>
            </a:avLst>
          </a:pr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99EA62-3FA8-90A8-599A-34359151CFF1}"/>
              </a:ext>
            </a:extLst>
          </p:cNvPr>
          <p:cNvSpPr txBox="1"/>
          <p:nvPr/>
        </p:nvSpPr>
        <p:spPr>
          <a:xfrm>
            <a:off x="2201798" y="5601814"/>
            <a:ext cx="914400" cy="295143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>
                <a:solidFill>
                  <a:srgbClr val="005D39"/>
                </a:solidFill>
              </a:rPr>
              <a:t>ListType.HeaderImage</a:t>
            </a:r>
            <a:endParaRPr lang="en-US" dirty="0" err="1">
              <a:solidFill>
                <a:srgbClr val="005D39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9EDCD8-8D4B-C605-28EB-BB8B88C5E73C}"/>
              </a:ext>
            </a:extLst>
          </p:cNvPr>
          <p:cNvSpPr txBox="1"/>
          <p:nvPr/>
        </p:nvSpPr>
        <p:spPr>
          <a:xfrm>
            <a:off x="4834799" y="5224263"/>
            <a:ext cx="914400" cy="295143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>
                <a:solidFill>
                  <a:srgbClr val="005D39"/>
                </a:solidFill>
              </a:rPr>
              <a:t>ListType.Title</a:t>
            </a:r>
            <a:endParaRPr lang="en-US" dirty="0" err="1">
              <a:solidFill>
                <a:srgbClr val="005D39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981F9A-160E-FA60-13D7-3C9E10F8A7E1}"/>
              </a:ext>
            </a:extLst>
          </p:cNvPr>
          <p:cNvSpPr txBox="1"/>
          <p:nvPr/>
        </p:nvSpPr>
        <p:spPr>
          <a:xfrm>
            <a:off x="8103720" y="5428772"/>
            <a:ext cx="2480401" cy="300238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>
                <a:solidFill>
                  <a:srgbClr val="005D39"/>
                </a:solidFill>
              </a:rPr>
              <a:t>ListType. ListTypeDescription </a:t>
            </a:r>
            <a:endParaRPr lang="en-US" dirty="0" err="1">
              <a:solidFill>
                <a:srgbClr val="005D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114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CF4D9-2F87-79EA-153C-552F34C2D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0F1A088-7490-7621-ECF9-0EA7052AC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Create List From List Type</a:t>
            </a:r>
          </a:p>
        </p:txBody>
      </p:sp>
      <p:pic>
        <p:nvPicPr>
          <p:cNvPr id="6" name="Picture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A790497-41CA-ECB4-231B-C6FE0AA7039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72" b="8009"/>
          <a:stretch>
            <a:fillRect/>
          </a:stretch>
        </p:blipFill>
        <p:spPr>
          <a:xfrm>
            <a:off x="0" y="1212300"/>
            <a:ext cx="12192000" cy="5207000"/>
          </a:xfrm>
        </p:spPr>
      </p:pic>
      <p:sp>
        <p:nvSpPr>
          <p:cNvPr id="4" name="Callout: Line 3">
            <a:extLst>
              <a:ext uri="{FF2B5EF4-FFF2-40B4-BE49-F238E27FC236}">
                <a16:creationId xmlns:a16="http://schemas.microsoft.com/office/drawing/2014/main" id="{52D985DF-C1F6-502A-7140-18B3F975E2FF}"/>
              </a:ext>
            </a:extLst>
          </p:cNvPr>
          <p:cNvSpPr/>
          <p:nvPr/>
        </p:nvSpPr>
        <p:spPr>
          <a:xfrm>
            <a:off x="1270000" y="1409700"/>
            <a:ext cx="10274300" cy="4236000"/>
          </a:xfrm>
          <a:prstGeom prst="borderCallout1">
            <a:avLst>
              <a:gd name="adj1" fmla="val 802"/>
              <a:gd name="adj2" fmla="val 48931"/>
              <a:gd name="adj3" fmla="val -9331"/>
              <a:gd name="adj4" fmla="val 70251"/>
            </a:avLst>
          </a:prstGeom>
          <a:noFill/>
          <a:ln w="381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49621B3-BB2D-741D-C7AC-DE452D3EF9AF}"/>
              </a:ext>
            </a:extLst>
          </p:cNvPr>
          <p:cNvSpPr/>
          <p:nvPr/>
        </p:nvSpPr>
        <p:spPr>
          <a:xfrm>
            <a:off x="8752663" y="678817"/>
            <a:ext cx="785037" cy="476333"/>
          </a:xfrm>
          <a:prstGeom prst="roundRect">
            <a:avLst/>
          </a:prstGeom>
          <a:solidFill>
            <a:srgbClr val="00B0F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 sz="2000" b="1">
                <a:solidFill>
                  <a:sysClr val="windowText" lastClr="000000"/>
                </a:solidFill>
              </a:rPr>
              <a:t>List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8CE2E8B-C49D-FC3A-8DC8-35298900117E}"/>
              </a:ext>
            </a:extLst>
          </p:cNvPr>
          <p:cNvSpPr/>
          <p:nvPr/>
        </p:nvSpPr>
        <p:spPr>
          <a:xfrm>
            <a:off x="3215463" y="1574333"/>
            <a:ext cx="1293037" cy="47633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ListType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01F1FD-AB95-6DA2-1F6E-B31A90F48FC6}"/>
              </a:ext>
            </a:extLst>
          </p:cNvPr>
          <p:cNvSpPr/>
          <p:nvPr/>
        </p:nvSpPr>
        <p:spPr>
          <a:xfrm>
            <a:off x="7348130" y="3911600"/>
            <a:ext cx="4056469" cy="464100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41FE487-A88A-57BD-C8CE-A442F19BD767}"/>
              </a:ext>
            </a:extLst>
          </p:cNvPr>
          <p:cNvSpPr/>
          <p:nvPr/>
        </p:nvSpPr>
        <p:spPr>
          <a:xfrm>
            <a:off x="9145181" y="3434717"/>
            <a:ext cx="1676400" cy="47633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rgbClr val="005D39"/>
                </a:solidFill>
              </a:rPr>
              <a:t>List.ListName</a:t>
            </a:r>
          </a:p>
        </p:txBody>
      </p:sp>
    </p:spTree>
    <p:extLst>
      <p:ext uri="{BB962C8B-B14F-4D97-AF65-F5344CB8AC3E}">
        <p14:creationId xmlns:p14="http://schemas.microsoft.com/office/powerpoint/2010/main" val="2405482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B06DFE-E460-5899-FEE9-33EF2426F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Entity Relationship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C1A8E6-F028-23B9-E18E-11E495721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29" y="2155634"/>
            <a:ext cx="10440942" cy="358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461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26619-FFFF-5302-9D68-83328BFD0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E4EABAE-EECB-BFE2-DE62-E4E7DE8DA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Create List Screen</a:t>
            </a:r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B0AC3EC-57F2-2BF4-87F3-8DD9EE81AFA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" t="8009" b="8009"/>
          <a:stretch>
            <a:fillRect/>
          </a:stretch>
        </p:blipFill>
        <p:spPr>
          <a:xfrm>
            <a:off x="431999" y="1098000"/>
            <a:ext cx="11328002" cy="5473408"/>
          </a:xfrm>
        </p:spPr>
      </p:pic>
    </p:spTree>
    <p:extLst>
      <p:ext uri="{BB962C8B-B14F-4D97-AF65-F5344CB8AC3E}">
        <p14:creationId xmlns:p14="http://schemas.microsoft.com/office/powerpoint/2010/main" val="3641699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9F7222-EBF7-7AE9-6287-83AE26DEC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List Template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691C61-B21A-A9D4-CFC1-06B3FD11A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19" y="1457829"/>
            <a:ext cx="10478962" cy="5325218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100B74CE-6DA3-3508-89F6-42A370BA049B}"/>
              </a:ext>
            </a:extLst>
          </p:cNvPr>
          <p:cNvSpPr/>
          <p:nvPr/>
        </p:nvSpPr>
        <p:spPr>
          <a:xfrm>
            <a:off x="2514600" y="1457829"/>
            <a:ext cx="8820150" cy="4867274"/>
          </a:xfrm>
          <a:prstGeom prst="borderCallout1">
            <a:avLst>
              <a:gd name="adj1" fmla="val 19"/>
              <a:gd name="adj2" fmla="val 12862"/>
              <a:gd name="adj3" fmla="val -7702"/>
              <a:gd name="adj4" fmla="val 9383"/>
            </a:avLst>
          </a:pr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5910DE5-E701-48DE-A365-3031F073F8BA}"/>
              </a:ext>
            </a:extLst>
          </p:cNvPr>
          <p:cNvSpPr/>
          <p:nvPr/>
        </p:nvSpPr>
        <p:spPr>
          <a:xfrm>
            <a:off x="1812306" y="917747"/>
            <a:ext cx="1537937" cy="249796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ListTemplate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0EE8106B-989D-583A-0E40-2E6AF16669F7}"/>
              </a:ext>
            </a:extLst>
          </p:cNvPr>
          <p:cNvSpPr/>
          <p:nvPr/>
        </p:nvSpPr>
        <p:spPr>
          <a:xfrm>
            <a:off x="2581274" y="1598699"/>
            <a:ext cx="1476375" cy="362747"/>
          </a:xfrm>
          <a:prstGeom prst="borderCallout1">
            <a:avLst>
              <a:gd name="adj1" fmla="val 53318"/>
              <a:gd name="adj2" fmla="val 99899"/>
              <a:gd name="adj3" fmla="val 50791"/>
              <a:gd name="adj4" fmla="val 139840"/>
            </a:avLst>
          </a:prstGeom>
          <a:noFill/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F4781D-54FE-7244-6DE0-1FE6CB72AEEB}"/>
              </a:ext>
            </a:extLst>
          </p:cNvPr>
          <p:cNvSpPr txBox="1"/>
          <p:nvPr/>
        </p:nvSpPr>
        <p:spPr>
          <a:xfrm>
            <a:off x="4857168" y="1598699"/>
            <a:ext cx="3534357" cy="38485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>
                <a:solidFill>
                  <a:srgbClr val="005D39"/>
                </a:solidFill>
              </a:rPr>
              <a:t>ListTemplate.Icon / Color / Title</a:t>
            </a: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C36BA3C8-B5FE-1C3C-5FEE-268FA2DB6981}"/>
              </a:ext>
            </a:extLst>
          </p:cNvPr>
          <p:cNvSpPr/>
          <p:nvPr/>
        </p:nvSpPr>
        <p:spPr>
          <a:xfrm>
            <a:off x="2581274" y="2028140"/>
            <a:ext cx="2114551" cy="257249"/>
          </a:xfrm>
          <a:prstGeom prst="borderCallout1">
            <a:avLst>
              <a:gd name="adj1" fmla="val 53318"/>
              <a:gd name="adj2" fmla="val 100736"/>
              <a:gd name="adj3" fmla="val 50791"/>
              <a:gd name="adj4" fmla="val 127678"/>
            </a:avLst>
          </a:prstGeom>
          <a:noFill/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8B1CF7-002B-9237-9F52-12B765B2F7DD}"/>
              </a:ext>
            </a:extLst>
          </p:cNvPr>
          <p:cNvSpPr txBox="1"/>
          <p:nvPr/>
        </p:nvSpPr>
        <p:spPr>
          <a:xfrm>
            <a:off x="5396918" y="1967227"/>
            <a:ext cx="3534357" cy="38485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>
                <a:solidFill>
                  <a:srgbClr val="005D39"/>
                </a:solidFill>
              </a:rPr>
              <a:t>ListTemplate.TemplateDescription</a:t>
            </a:r>
          </a:p>
        </p:txBody>
      </p:sp>
      <p:sp>
        <p:nvSpPr>
          <p:cNvPr id="13" name="Callout: Line 12">
            <a:extLst>
              <a:ext uri="{FF2B5EF4-FFF2-40B4-BE49-F238E27FC236}">
                <a16:creationId xmlns:a16="http://schemas.microsoft.com/office/drawing/2014/main" id="{16E0F768-70F0-F283-0754-2B36C4D1D96D}"/>
              </a:ext>
            </a:extLst>
          </p:cNvPr>
          <p:cNvSpPr/>
          <p:nvPr/>
        </p:nvSpPr>
        <p:spPr>
          <a:xfrm>
            <a:off x="856519" y="1527373"/>
            <a:ext cx="1334231" cy="949128"/>
          </a:xfrm>
          <a:prstGeom prst="borderCallout1">
            <a:avLst>
              <a:gd name="adj1" fmla="val 2022"/>
              <a:gd name="adj2" fmla="val 72091"/>
              <a:gd name="adj3" fmla="val -36395"/>
              <a:gd name="adj4" fmla="val 86484"/>
            </a:avLst>
          </a:pr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C0FD37-16AD-89E4-A549-F68F58638F12}"/>
              </a:ext>
            </a:extLst>
          </p:cNvPr>
          <p:cNvSpPr/>
          <p:nvPr/>
        </p:nvSpPr>
        <p:spPr>
          <a:xfrm>
            <a:off x="2705100" y="2341590"/>
            <a:ext cx="8458200" cy="384013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8FF254D-4A7D-BC91-8D7B-9E6B05E4A035}"/>
              </a:ext>
            </a:extLst>
          </p:cNvPr>
          <p:cNvSpPr/>
          <p:nvPr/>
        </p:nvSpPr>
        <p:spPr>
          <a:xfrm>
            <a:off x="9446208" y="1695496"/>
            <a:ext cx="1717092" cy="58989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TemplateView</a:t>
            </a:r>
          </a:p>
        </p:txBody>
      </p:sp>
    </p:spTree>
    <p:extLst>
      <p:ext uri="{BB962C8B-B14F-4D97-AF65-F5344CB8AC3E}">
        <p14:creationId xmlns:p14="http://schemas.microsoft.com/office/powerpoint/2010/main" val="4137324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38EC8B-0ADE-3A57-D844-9FE2F10B1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List Template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A14ABE-2E79-954D-0E4B-A117A7DBF2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450"/>
          <a:stretch>
            <a:fillRect/>
          </a:stretch>
        </p:blipFill>
        <p:spPr>
          <a:xfrm>
            <a:off x="431999" y="1098000"/>
            <a:ext cx="8634449" cy="5201376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DD60D09E-3392-8397-557B-4FC7ADE92C5F}"/>
              </a:ext>
            </a:extLst>
          </p:cNvPr>
          <p:cNvSpPr/>
          <p:nvPr/>
        </p:nvSpPr>
        <p:spPr>
          <a:xfrm>
            <a:off x="5362574" y="1994216"/>
            <a:ext cx="1085851" cy="3561847"/>
          </a:xfrm>
          <a:prstGeom prst="borderCallout1">
            <a:avLst>
              <a:gd name="adj1" fmla="val -522"/>
              <a:gd name="adj2" fmla="val 59676"/>
              <a:gd name="adj3" fmla="val -13351"/>
              <a:gd name="adj4" fmla="val 59664"/>
            </a:avLst>
          </a:pr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807959-0E64-06C6-CA31-7A466D696210}"/>
              </a:ext>
            </a:extLst>
          </p:cNvPr>
          <p:cNvSpPr/>
          <p:nvPr/>
        </p:nvSpPr>
        <p:spPr>
          <a:xfrm>
            <a:off x="5006665" y="1225605"/>
            <a:ext cx="2178669" cy="320503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TemplateColumn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8CF07A9D-C85D-162C-CE7B-8B88EF230BDE}"/>
              </a:ext>
            </a:extLst>
          </p:cNvPr>
          <p:cNvSpPr/>
          <p:nvPr/>
        </p:nvSpPr>
        <p:spPr>
          <a:xfrm>
            <a:off x="679649" y="4508817"/>
            <a:ext cx="8286750" cy="1047246"/>
          </a:xfrm>
          <a:prstGeom prst="borderCallout1">
            <a:avLst>
              <a:gd name="adj1" fmla="val 45495"/>
              <a:gd name="adj2" fmla="val 99759"/>
              <a:gd name="adj3" fmla="val 47281"/>
              <a:gd name="adj4" fmla="val 106786"/>
            </a:avLst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3348F27-C9C3-58B8-C581-FECD4B0AE6E6}"/>
              </a:ext>
            </a:extLst>
          </p:cNvPr>
          <p:cNvSpPr/>
          <p:nvPr/>
        </p:nvSpPr>
        <p:spPr>
          <a:xfrm>
            <a:off x="9584816" y="4858051"/>
            <a:ext cx="1740409" cy="32050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TemplateRow</a:t>
            </a:r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3EA4FC54-75BC-A315-894B-35A148C7145C}"/>
              </a:ext>
            </a:extLst>
          </p:cNvPr>
          <p:cNvSpPr/>
          <p:nvPr/>
        </p:nvSpPr>
        <p:spPr>
          <a:xfrm>
            <a:off x="5362574" y="1994217"/>
            <a:ext cx="1085851" cy="369332"/>
          </a:xfrm>
          <a:prstGeom prst="borderCallout1">
            <a:avLst>
              <a:gd name="adj1" fmla="val 54500"/>
              <a:gd name="adj2" fmla="val 66694"/>
              <a:gd name="adj3" fmla="val -48380"/>
              <a:gd name="adj4" fmla="val 192998"/>
            </a:avLst>
          </a:prstGeom>
          <a:noFill/>
          <a:ln w="127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C1446A-593E-AC92-3674-7916A7831054}"/>
              </a:ext>
            </a:extLst>
          </p:cNvPr>
          <p:cNvSpPr txBox="1"/>
          <p:nvPr/>
        </p:nvSpPr>
        <p:spPr>
          <a:xfrm>
            <a:off x="7453200" y="1624884"/>
            <a:ext cx="4306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rgbClr val="005D39"/>
                </a:solidFill>
              </a:rPr>
              <a:t>TemplateColumn. Icon / ColumnName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C42B57-FD4F-BFF5-8587-DCEBF4BAECC2}"/>
              </a:ext>
            </a:extLst>
          </p:cNvPr>
          <p:cNvSpPr/>
          <p:nvPr/>
        </p:nvSpPr>
        <p:spPr>
          <a:xfrm>
            <a:off x="5594349" y="2098442"/>
            <a:ext cx="177801" cy="184150"/>
          </a:xfrm>
          <a:prstGeom prst="rect">
            <a:avLst/>
          </a:prstGeom>
          <a:noFill/>
          <a:ln w="127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733A72-C435-53BA-2171-E47F45A6FB31}"/>
              </a:ext>
            </a:extLst>
          </p:cNvPr>
          <p:cNvSpPr/>
          <p:nvPr/>
        </p:nvSpPr>
        <p:spPr>
          <a:xfrm>
            <a:off x="5772150" y="2098442"/>
            <a:ext cx="323850" cy="184150"/>
          </a:xfrm>
          <a:prstGeom prst="rect">
            <a:avLst/>
          </a:prstGeom>
          <a:noFill/>
          <a:ln w="127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C5FA7D8-7674-9AC0-FBE9-5CD0E21871BC}"/>
              </a:ext>
            </a:extLst>
          </p:cNvPr>
          <p:cNvSpPr/>
          <p:nvPr/>
        </p:nvSpPr>
        <p:spPr>
          <a:xfrm>
            <a:off x="5406389" y="4532717"/>
            <a:ext cx="1019176" cy="992866"/>
          </a:xfrm>
          <a:prstGeom prst="roundRect">
            <a:avLst/>
          </a:prstGeom>
          <a:pattFill prst="wdDnDiag">
            <a:fgClr>
              <a:srgbClr val="99B9D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1DE36B1-89F9-04DB-0BB3-A36DE9C0095F}"/>
              </a:ext>
            </a:extLst>
          </p:cNvPr>
          <p:cNvCxnSpPr>
            <a:cxnSpLocks/>
          </p:cNvCxnSpPr>
          <p:nvPr/>
        </p:nvCxnSpPr>
        <p:spPr>
          <a:xfrm flipV="1">
            <a:off x="6299272" y="4274820"/>
            <a:ext cx="391088" cy="39624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B84C8C1-AB2A-5B31-54B9-87F33D1ACE9A}"/>
              </a:ext>
            </a:extLst>
          </p:cNvPr>
          <p:cNvSpPr/>
          <p:nvPr/>
        </p:nvSpPr>
        <p:spPr>
          <a:xfrm>
            <a:off x="6690178" y="3986544"/>
            <a:ext cx="2276221" cy="320503"/>
          </a:xfrm>
          <a:prstGeom prst="roundRect">
            <a:avLst/>
          </a:prstGeom>
          <a:solidFill>
            <a:srgbClr val="1DA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TemplateCellValue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59CC442-EFF2-76BC-9A98-E97133FCF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249" y="4762591"/>
            <a:ext cx="495369" cy="1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59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20A3E-6BDB-107F-240A-03615A82F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783896-60B4-F399-9C99-17964685F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99" y="1042645"/>
            <a:ext cx="10440857" cy="516327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773E281-089F-FD96-D84F-3550B1B90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List from Template</a:t>
            </a:r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334D620A-2F5E-9E20-587D-EF7159820E2E}"/>
              </a:ext>
            </a:extLst>
          </p:cNvPr>
          <p:cNvSpPr/>
          <p:nvPr/>
        </p:nvSpPr>
        <p:spPr>
          <a:xfrm>
            <a:off x="432000" y="1042645"/>
            <a:ext cx="6092626" cy="4897608"/>
          </a:xfrm>
          <a:prstGeom prst="borderCallout1">
            <a:avLst>
              <a:gd name="adj1" fmla="val 13399"/>
              <a:gd name="adj2" fmla="val 100035"/>
              <a:gd name="adj3" fmla="val 13614"/>
              <a:gd name="adj4" fmla="val 108063"/>
            </a:avLst>
          </a:pr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8BDEA8C-E6C4-C5D4-3773-2D3DECD34782}"/>
              </a:ext>
            </a:extLst>
          </p:cNvPr>
          <p:cNvSpPr/>
          <p:nvPr/>
        </p:nvSpPr>
        <p:spPr>
          <a:xfrm>
            <a:off x="7007241" y="1573067"/>
            <a:ext cx="1537937" cy="249796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ListTemplate</a:t>
            </a:r>
          </a:p>
        </p:txBody>
      </p:sp>
      <p:sp>
        <p:nvSpPr>
          <p:cNvPr id="15" name="Callout: Line 14">
            <a:extLst>
              <a:ext uri="{FF2B5EF4-FFF2-40B4-BE49-F238E27FC236}">
                <a16:creationId xmlns:a16="http://schemas.microsoft.com/office/drawing/2014/main" id="{17DE8B8A-971F-48CF-01A3-F7E525E43D19}"/>
              </a:ext>
            </a:extLst>
          </p:cNvPr>
          <p:cNvSpPr/>
          <p:nvPr/>
        </p:nvSpPr>
        <p:spPr>
          <a:xfrm>
            <a:off x="266700" y="917746"/>
            <a:ext cx="10687050" cy="5288169"/>
          </a:xfrm>
          <a:prstGeom prst="borderCallout1">
            <a:avLst>
              <a:gd name="adj1" fmla="val -470"/>
              <a:gd name="adj2" fmla="val 83725"/>
              <a:gd name="adj3" fmla="val -4758"/>
              <a:gd name="adj4" fmla="val 80969"/>
            </a:avLst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EA31284-BDCB-9E68-0D2B-E860295040EC}"/>
              </a:ext>
            </a:extLst>
          </p:cNvPr>
          <p:cNvSpPr/>
          <p:nvPr/>
        </p:nvSpPr>
        <p:spPr>
          <a:xfrm>
            <a:off x="8195936" y="442680"/>
            <a:ext cx="698484" cy="24979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</a:t>
            </a:r>
          </a:p>
        </p:txBody>
      </p:sp>
      <p:sp>
        <p:nvSpPr>
          <p:cNvPr id="17" name="Callout: Line 16">
            <a:extLst>
              <a:ext uri="{FF2B5EF4-FFF2-40B4-BE49-F238E27FC236}">
                <a16:creationId xmlns:a16="http://schemas.microsoft.com/office/drawing/2014/main" id="{5B9B5551-D05B-987C-35E9-F75875B7EA06}"/>
              </a:ext>
            </a:extLst>
          </p:cNvPr>
          <p:cNvSpPr/>
          <p:nvPr/>
        </p:nvSpPr>
        <p:spPr>
          <a:xfrm>
            <a:off x="6819899" y="3628700"/>
            <a:ext cx="3914776" cy="540076"/>
          </a:xfrm>
          <a:prstGeom prst="borderCallout1">
            <a:avLst>
              <a:gd name="adj1" fmla="val 1294"/>
              <a:gd name="adj2" fmla="val 58908"/>
              <a:gd name="adj3" fmla="val -48849"/>
              <a:gd name="adj4" fmla="val 50555"/>
            </a:avLst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7AE1F45-D09B-5B2C-CDD4-D6575A5D4F3D}"/>
              </a:ext>
            </a:extLst>
          </p:cNvPr>
          <p:cNvSpPr/>
          <p:nvPr/>
        </p:nvSpPr>
        <p:spPr>
          <a:xfrm>
            <a:off x="7776209" y="2958384"/>
            <a:ext cx="1676400" cy="47633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chemeClr val="tx2"/>
                </a:solidFill>
              </a:rPr>
              <a:t>List.ListName</a:t>
            </a:r>
          </a:p>
        </p:txBody>
      </p:sp>
    </p:spTree>
    <p:extLst>
      <p:ext uri="{BB962C8B-B14F-4D97-AF65-F5344CB8AC3E}">
        <p14:creationId xmlns:p14="http://schemas.microsoft.com/office/powerpoint/2010/main" val="521070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818451F-DE2B-B8D1-E7DA-DF54F2094E8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3DC8AC8-3EE6-0346-C3D1-617A95A52B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bbv Software Services AG  |  </a:t>
            </a:r>
            <a:r>
              <a:rPr lang="en-CH"/>
              <a:t>Date</a:t>
            </a:r>
            <a:r>
              <a:rPr lang="en-US"/>
              <a:t>: 21/07/2025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4A268C-5455-5620-C433-3CCEA88828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/>
              <a:t>Ypp 4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5570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33A794-414C-21BE-F476-D60B5A0EF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Entity Relationship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7D2D8C-059F-0B32-00FD-052B00F9E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204" y="1098000"/>
            <a:ext cx="9259592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49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803FEC-5DF7-0529-6ED2-52A96570C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2EF474-E4E7-0D34-E4C7-C268FC1DF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2015"/>
            <a:ext cx="12192000" cy="544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605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1CEC6803-3F3D-5BCD-FF7D-A0B99BDC9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331" y="1744680"/>
            <a:ext cx="9260720" cy="329737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1E8930D-6FF9-345F-897E-1233FDD53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List</a:t>
            </a:r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EDE5BCF1-1909-8393-7F57-C00DD025AEF4}"/>
              </a:ext>
            </a:extLst>
          </p:cNvPr>
          <p:cNvSpPr/>
          <p:nvPr/>
        </p:nvSpPr>
        <p:spPr>
          <a:xfrm>
            <a:off x="8404428" y="2905498"/>
            <a:ext cx="1962581" cy="412306"/>
          </a:xfrm>
          <a:prstGeom prst="borderCallout1">
            <a:avLst>
              <a:gd name="adj1" fmla="val 94452"/>
              <a:gd name="adj2" fmla="val 51344"/>
              <a:gd name="adj3" fmla="val 173531"/>
              <a:gd name="adj4" fmla="val 41048"/>
            </a:avLst>
          </a:prstGeom>
          <a:noFill/>
          <a:ln w="38100">
            <a:solidFill>
              <a:srgbClr val="1DA8E7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4E93824-1CF6-2998-F79F-3FA6D34114AA}"/>
              </a:ext>
            </a:extLst>
          </p:cNvPr>
          <p:cNvSpPr/>
          <p:nvPr/>
        </p:nvSpPr>
        <p:spPr>
          <a:xfrm>
            <a:off x="13874743" y="-861282"/>
            <a:ext cx="459233" cy="45719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ListTemplate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46B40477-F617-87B6-0802-ABBF4C2486AB}"/>
              </a:ext>
            </a:extLst>
          </p:cNvPr>
          <p:cNvSpPr/>
          <p:nvPr/>
        </p:nvSpPr>
        <p:spPr>
          <a:xfrm>
            <a:off x="5726105" y="3255762"/>
            <a:ext cx="1128459" cy="1352423"/>
          </a:xfrm>
          <a:prstGeom prst="borderCallout1">
            <a:avLst>
              <a:gd name="adj1" fmla="val 1271"/>
              <a:gd name="adj2" fmla="val 50499"/>
              <a:gd name="adj3" fmla="val -23029"/>
              <a:gd name="adj4" fmla="val 50519"/>
            </a:avLst>
          </a:pr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4F159EE9-4993-F8EF-670D-B98A4C758580}"/>
              </a:ext>
            </a:extLst>
          </p:cNvPr>
          <p:cNvSpPr/>
          <p:nvPr/>
        </p:nvSpPr>
        <p:spPr>
          <a:xfrm>
            <a:off x="2590159" y="4088177"/>
            <a:ext cx="4444592" cy="381000"/>
          </a:xfrm>
          <a:prstGeom prst="borderCallout1">
            <a:avLst>
              <a:gd name="adj1" fmla="val 56110"/>
              <a:gd name="adj2" fmla="val 100037"/>
              <a:gd name="adj3" fmla="val 55338"/>
              <a:gd name="adj4" fmla="val 112101"/>
            </a:avLst>
          </a:prstGeom>
          <a:noFill/>
          <a:ln w="38100">
            <a:solidFill>
              <a:srgbClr val="F398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D32E5A5-78D7-E76C-D760-1EFE178334B1}"/>
              </a:ext>
            </a:extLst>
          </p:cNvPr>
          <p:cNvSpPr/>
          <p:nvPr/>
        </p:nvSpPr>
        <p:spPr>
          <a:xfrm>
            <a:off x="5793412" y="4129631"/>
            <a:ext cx="989715" cy="299162"/>
          </a:xfrm>
          <a:prstGeom prst="roundRect">
            <a:avLst/>
          </a:prstGeom>
          <a:solidFill>
            <a:srgbClr val="3366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F848FE8-507E-714C-29F3-BAF4532B7C69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273540" y="4428793"/>
            <a:ext cx="14730" cy="381000"/>
          </a:xfrm>
          <a:prstGeom prst="straightConnector1">
            <a:avLst/>
          </a:prstGeom>
          <a:ln w="38100">
            <a:solidFill>
              <a:srgbClr val="0051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D539B15-B383-FD0E-8FC1-F97F6A35E1C6}"/>
              </a:ext>
            </a:extLst>
          </p:cNvPr>
          <p:cNvSpPr/>
          <p:nvPr/>
        </p:nvSpPr>
        <p:spPr>
          <a:xfrm>
            <a:off x="5287220" y="2652680"/>
            <a:ext cx="2500795" cy="30392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ListDynamicColumn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6ECD7DA-BB1F-EA01-E936-A6B0F4C839C5}"/>
              </a:ext>
            </a:extLst>
          </p:cNvPr>
          <p:cNvSpPr/>
          <p:nvPr/>
        </p:nvSpPr>
        <p:spPr>
          <a:xfrm>
            <a:off x="7624975" y="4236238"/>
            <a:ext cx="1301013" cy="303920"/>
          </a:xfrm>
          <a:prstGeom prst="roundRect">
            <a:avLst/>
          </a:prstGeom>
          <a:solidFill>
            <a:srgbClr val="FAD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ListRow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DA4A2B4-01C9-A408-3F39-AFC4AD6B8107}"/>
              </a:ext>
            </a:extLst>
          </p:cNvPr>
          <p:cNvSpPr/>
          <p:nvPr/>
        </p:nvSpPr>
        <p:spPr>
          <a:xfrm>
            <a:off x="5687430" y="4818826"/>
            <a:ext cx="1208183" cy="303920"/>
          </a:xfrm>
          <a:prstGeom prst="roundRect">
            <a:avLst/>
          </a:prstGeom>
          <a:solidFill>
            <a:srgbClr val="1DA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CellValue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8DDDF27-E7A5-79C9-CCEA-841358B5CAC6}"/>
              </a:ext>
            </a:extLst>
          </p:cNvPr>
          <p:cNvSpPr/>
          <p:nvPr/>
        </p:nvSpPr>
        <p:spPr>
          <a:xfrm>
            <a:off x="8275482" y="3638032"/>
            <a:ext cx="1342149" cy="303920"/>
          </a:xfrm>
          <a:prstGeom prst="roundRect">
            <a:avLst/>
          </a:prstGeom>
          <a:solidFill>
            <a:srgbClr val="1DA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ListView</a:t>
            </a:r>
          </a:p>
        </p:txBody>
      </p:sp>
      <p:sp>
        <p:nvSpPr>
          <p:cNvPr id="22" name="Callout: Line 21">
            <a:extLst>
              <a:ext uri="{FF2B5EF4-FFF2-40B4-BE49-F238E27FC236}">
                <a16:creationId xmlns:a16="http://schemas.microsoft.com/office/drawing/2014/main" id="{D0F13830-5F84-0F69-FB63-5B3A9198E889}"/>
              </a:ext>
            </a:extLst>
          </p:cNvPr>
          <p:cNvSpPr/>
          <p:nvPr/>
        </p:nvSpPr>
        <p:spPr>
          <a:xfrm>
            <a:off x="2497331" y="2148079"/>
            <a:ext cx="9260720" cy="3459971"/>
          </a:xfrm>
          <a:prstGeom prst="borderCallout1">
            <a:avLst>
              <a:gd name="adj1" fmla="val -308"/>
              <a:gd name="adj2" fmla="val 53918"/>
              <a:gd name="adj3" fmla="val -25432"/>
              <a:gd name="adj4" fmla="val 56655"/>
            </a:avLst>
          </a:pr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39CE9A1-F37A-176F-63D1-F5309554E255}"/>
              </a:ext>
            </a:extLst>
          </p:cNvPr>
          <p:cNvSpPr/>
          <p:nvPr/>
        </p:nvSpPr>
        <p:spPr>
          <a:xfrm>
            <a:off x="7034751" y="962424"/>
            <a:ext cx="969043" cy="3039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 sz="2000" b="1">
                <a:solidFill>
                  <a:sysClr val="windowText" lastClr="000000"/>
                </a:solidFill>
              </a:rPr>
              <a:t>List</a:t>
            </a:r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27" name="Callout: Line 26">
            <a:extLst>
              <a:ext uri="{FF2B5EF4-FFF2-40B4-BE49-F238E27FC236}">
                <a16:creationId xmlns:a16="http://schemas.microsoft.com/office/drawing/2014/main" id="{485F1829-DCCF-6C70-30EB-0C681FDF0698}"/>
              </a:ext>
            </a:extLst>
          </p:cNvPr>
          <p:cNvSpPr/>
          <p:nvPr/>
        </p:nvSpPr>
        <p:spPr>
          <a:xfrm>
            <a:off x="2590160" y="2781475"/>
            <a:ext cx="1527436" cy="412306"/>
          </a:xfrm>
          <a:prstGeom prst="borderCallout1">
            <a:avLst>
              <a:gd name="adj1" fmla="val 52869"/>
              <a:gd name="adj2" fmla="val 210"/>
              <a:gd name="adj3" fmla="val 53402"/>
              <a:gd name="adj4" fmla="val -35654"/>
            </a:avLst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C7C1D4-6D1E-F816-EE8B-F5640217E125}"/>
              </a:ext>
            </a:extLst>
          </p:cNvPr>
          <p:cNvSpPr txBox="1"/>
          <p:nvPr/>
        </p:nvSpPr>
        <p:spPr>
          <a:xfrm>
            <a:off x="111719" y="2460344"/>
            <a:ext cx="1983583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Aft>
                <a:spcPts val="600"/>
              </a:spcAft>
            </a:pPr>
            <a:r>
              <a:rPr lang="en-US" sz="1800">
                <a:solidFill>
                  <a:sysClr val="windowText" lastClr="000000"/>
                </a:solidFill>
              </a:rPr>
              <a:t>List.ListName</a:t>
            </a:r>
          </a:p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List.WorkspaceId</a:t>
            </a:r>
          </a:p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List.Color</a:t>
            </a:r>
          </a:p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List.Icon</a:t>
            </a:r>
          </a:p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FavoriteList.Listid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36A016-C325-2A21-3D7E-77CB3B66A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5162" y="2185164"/>
            <a:ext cx="1790950" cy="400106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816BC762-E5BC-8113-01E0-D99C0E85348B}"/>
              </a:ext>
            </a:extLst>
          </p:cNvPr>
          <p:cNvSpPr/>
          <p:nvPr/>
        </p:nvSpPr>
        <p:spPr>
          <a:xfrm>
            <a:off x="9965093" y="2214112"/>
            <a:ext cx="335903" cy="323814"/>
          </a:xfrm>
          <a:prstGeom prst="borderCallout1">
            <a:avLst>
              <a:gd name="adj1" fmla="val 52869"/>
              <a:gd name="adj2" fmla="val 210"/>
              <a:gd name="adj3" fmla="val -188642"/>
              <a:gd name="adj4" fmla="val -140331"/>
            </a:avLst>
          </a:prstGeom>
          <a:noFill/>
          <a:ln w="28575">
            <a:solidFill>
              <a:srgbClr val="F300D6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53D364E-BB9C-14A7-A088-52394366C9C0}"/>
              </a:ext>
            </a:extLst>
          </p:cNvPr>
          <p:cNvSpPr/>
          <p:nvPr/>
        </p:nvSpPr>
        <p:spPr>
          <a:xfrm>
            <a:off x="8882646" y="1254489"/>
            <a:ext cx="2500795" cy="303920"/>
          </a:xfrm>
          <a:prstGeom prst="roundRect">
            <a:avLst/>
          </a:prstGeom>
          <a:solidFill>
            <a:srgbClr val="F30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 sz="1600" b="1">
                <a:solidFill>
                  <a:schemeClr val="bg1"/>
                </a:solidFill>
              </a:rPr>
              <a:t>ListMemberPermission</a:t>
            </a:r>
            <a:endParaRPr lang="en-US" sz="1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101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2F4D9D-7226-8E11-9F2B-7402EDEF6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0D4DB2-BC16-D2C3-333C-E5EC054F5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12" y="1447524"/>
            <a:ext cx="5590768" cy="36283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AFD949-5FD5-14E6-36E5-3F5E2E78B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98000"/>
            <a:ext cx="5458379" cy="52594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allout: Line 7">
            <a:extLst>
              <a:ext uri="{FF2B5EF4-FFF2-40B4-BE49-F238E27FC236}">
                <a16:creationId xmlns:a16="http://schemas.microsoft.com/office/drawing/2014/main" id="{F426C0A6-8C68-D0F7-4274-F52988641F90}"/>
              </a:ext>
            </a:extLst>
          </p:cNvPr>
          <p:cNvSpPr/>
          <p:nvPr/>
        </p:nvSpPr>
        <p:spPr>
          <a:xfrm>
            <a:off x="432000" y="2862390"/>
            <a:ext cx="4317282" cy="636589"/>
          </a:xfrm>
          <a:prstGeom prst="borderCallout1">
            <a:avLst>
              <a:gd name="adj1" fmla="val 103246"/>
              <a:gd name="adj2" fmla="val 65824"/>
              <a:gd name="adj3" fmla="val 150080"/>
              <a:gd name="adj4" fmla="val 74115"/>
            </a:avLst>
          </a:pr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3DD886-C1C1-1FA7-1F52-C6FAEF7C83E3}"/>
              </a:ext>
            </a:extLst>
          </p:cNvPr>
          <p:cNvSpPr/>
          <p:nvPr/>
        </p:nvSpPr>
        <p:spPr>
          <a:xfrm>
            <a:off x="3716510" y="3668668"/>
            <a:ext cx="1223080" cy="30392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ViewType</a:t>
            </a:r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C542AB43-E84A-4E6A-B7C1-E8CC1693A5D5}"/>
              </a:ext>
            </a:extLst>
          </p:cNvPr>
          <p:cNvSpPr/>
          <p:nvPr/>
        </p:nvSpPr>
        <p:spPr>
          <a:xfrm>
            <a:off x="364455" y="1951101"/>
            <a:ext cx="5448516" cy="636589"/>
          </a:xfrm>
          <a:prstGeom prst="borderCallout1">
            <a:avLst>
              <a:gd name="adj1" fmla="val -820"/>
              <a:gd name="adj2" fmla="val 54149"/>
              <a:gd name="adj3" fmla="val -63915"/>
              <a:gd name="adj4" fmla="val 64325"/>
            </a:avLst>
          </a:prstGeom>
          <a:noFill/>
          <a:ln w="38100">
            <a:solidFill>
              <a:srgbClr val="1DA8E7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0D25A27-A937-AA7F-320F-4FAAAB608FAF}"/>
              </a:ext>
            </a:extLst>
          </p:cNvPr>
          <p:cNvSpPr/>
          <p:nvPr/>
        </p:nvSpPr>
        <p:spPr>
          <a:xfrm>
            <a:off x="3895146" y="1357871"/>
            <a:ext cx="1111114" cy="303920"/>
          </a:xfrm>
          <a:prstGeom prst="roundRect">
            <a:avLst/>
          </a:prstGeom>
          <a:solidFill>
            <a:srgbClr val="1DA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ListView</a:t>
            </a:r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22505304-6062-3CAC-71D4-6944DF46F096}"/>
              </a:ext>
            </a:extLst>
          </p:cNvPr>
          <p:cNvSpPr/>
          <p:nvPr/>
        </p:nvSpPr>
        <p:spPr>
          <a:xfrm>
            <a:off x="6182768" y="2378201"/>
            <a:ext cx="4317282" cy="719562"/>
          </a:xfrm>
          <a:prstGeom prst="borderCallout1">
            <a:avLst>
              <a:gd name="adj1" fmla="val 70322"/>
              <a:gd name="adj2" fmla="val 123"/>
              <a:gd name="adj3" fmla="val 192929"/>
              <a:gd name="adj4" fmla="val -27678"/>
            </a:avLst>
          </a:pr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3" name="Callout: Line 12">
            <a:extLst>
              <a:ext uri="{FF2B5EF4-FFF2-40B4-BE49-F238E27FC236}">
                <a16:creationId xmlns:a16="http://schemas.microsoft.com/office/drawing/2014/main" id="{9D4644DB-7F45-B5CE-39CC-EDA4EDD7290D}"/>
              </a:ext>
            </a:extLst>
          </p:cNvPr>
          <p:cNvSpPr/>
          <p:nvPr/>
        </p:nvSpPr>
        <p:spPr>
          <a:xfrm>
            <a:off x="431999" y="3695856"/>
            <a:ext cx="2236556" cy="736185"/>
          </a:xfrm>
          <a:prstGeom prst="borderCallout1">
            <a:avLst>
              <a:gd name="adj1" fmla="val 72828"/>
              <a:gd name="adj2" fmla="val 100033"/>
              <a:gd name="adj3" fmla="val 96848"/>
              <a:gd name="adj4" fmla="val 115834"/>
            </a:avLst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125549C-590C-1B43-ADAE-9DC35B6A542B}"/>
              </a:ext>
            </a:extLst>
          </p:cNvPr>
          <p:cNvSpPr/>
          <p:nvPr/>
        </p:nvSpPr>
        <p:spPr>
          <a:xfrm>
            <a:off x="3104970" y="4280081"/>
            <a:ext cx="1327072" cy="3039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KeySetting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65C5FB-6C2D-3A69-29D5-D3A1E097EE29}"/>
              </a:ext>
            </a:extLst>
          </p:cNvPr>
          <p:cNvSpPr/>
          <p:nvPr/>
        </p:nvSpPr>
        <p:spPr>
          <a:xfrm>
            <a:off x="6173726" y="4064388"/>
            <a:ext cx="2672972" cy="638241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2F38E4-2B7E-3A3E-757A-0F4D4E97BAF3}"/>
              </a:ext>
            </a:extLst>
          </p:cNvPr>
          <p:cNvSpPr/>
          <p:nvPr/>
        </p:nvSpPr>
        <p:spPr>
          <a:xfrm>
            <a:off x="8846698" y="4058843"/>
            <a:ext cx="2672972" cy="638241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B98D73-8D7B-B8C8-A141-8B79500579C5}"/>
              </a:ext>
            </a:extLst>
          </p:cNvPr>
          <p:cNvSpPr/>
          <p:nvPr/>
        </p:nvSpPr>
        <p:spPr>
          <a:xfrm>
            <a:off x="6182768" y="3201436"/>
            <a:ext cx="4052914" cy="67332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4C41B0-E232-9C49-DD04-4EED8931D9FC}"/>
              </a:ext>
            </a:extLst>
          </p:cNvPr>
          <p:cNvSpPr txBox="1"/>
          <p:nvPr/>
        </p:nvSpPr>
        <p:spPr>
          <a:xfrm>
            <a:off x="299612" y="5165507"/>
            <a:ext cx="3052642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Aft>
                <a:spcPts val="600"/>
              </a:spcAft>
            </a:pPr>
            <a:r>
              <a:rPr lang="en-US" sz="1600">
                <a:solidFill>
                  <a:schemeClr val="tx2">
                    <a:lumMod val="75000"/>
                  </a:schemeClr>
                </a:solidFill>
              </a:rPr>
              <a:t>KeySetting.KeyName</a:t>
            </a:r>
          </a:p>
          <a:p>
            <a:pPr algn="l" rtl="0">
              <a:spcAft>
                <a:spcPts val="600"/>
              </a:spcAft>
            </a:pPr>
            <a:r>
              <a:rPr lang="en-US" sz="1600">
                <a:solidFill>
                  <a:schemeClr val="tx2">
                    <a:lumMod val="75000"/>
                  </a:schemeClr>
                </a:solidFill>
              </a:rPr>
              <a:t>KeySetting.ValueType </a:t>
            </a:r>
          </a:p>
          <a:p>
            <a:pPr algn="l" rtl="0">
              <a:spcAft>
                <a:spcPts val="600"/>
              </a:spcAft>
            </a:pPr>
            <a:r>
              <a:rPr lang="en-US" sz="1600">
                <a:solidFill>
                  <a:schemeClr val="tx2">
                    <a:lumMod val="75000"/>
                  </a:schemeClr>
                </a:solidFill>
              </a:rPr>
              <a:t>(e.x: Text. Number, Boolean,…)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F0A315-9A45-CBF1-E4B1-B7BEBE292A3A}"/>
              </a:ext>
            </a:extLst>
          </p:cNvPr>
          <p:cNvSpPr/>
          <p:nvPr/>
        </p:nvSpPr>
        <p:spPr>
          <a:xfrm>
            <a:off x="6173726" y="5097626"/>
            <a:ext cx="2672972" cy="638241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1BD1FD5-C643-9340-E279-53915D2A7760}"/>
              </a:ext>
            </a:extLst>
          </p:cNvPr>
          <p:cNvCxnSpPr/>
          <p:nvPr/>
        </p:nvCxnSpPr>
        <p:spPr>
          <a:xfrm>
            <a:off x="1082351" y="4432041"/>
            <a:ext cx="0" cy="733466"/>
          </a:xfrm>
          <a:prstGeom prst="straightConnector1">
            <a:avLst/>
          </a:prstGeom>
          <a:ln w="95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1C993F6-769D-2362-1A9D-7675167B8A73}"/>
              </a:ext>
            </a:extLst>
          </p:cNvPr>
          <p:cNvSpPr/>
          <p:nvPr/>
        </p:nvSpPr>
        <p:spPr>
          <a:xfrm>
            <a:off x="464989" y="4058843"/>
            <a:ext cx="326601" cy="273696"/>
          </a:xfrm>
          <a:prstGeom prst="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2E6D03E-81C0-D9CD-627B-AA5C020F08A4}"/>
              </a:ext>
            </a:extLst>
          </p:cNvPr>
          <p:cNvSpPr/>
          <p:nvPr/>
        </p:nvSpPr>
        <p:spPr>
          <a:xfrm>
            <a:off x="824580" y="4064388"/>
            <a:ext cx="1424098" cy="273696"/>
          </a:xfrm>
          <a:prstGeom prst="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979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FFF97D-1AE5-C69B-0A4A-D004860A9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Entity Relationship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8DF569-C127-8075-08EA-5365FCDCA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67" y="1395664"/>
            <a:ext cx="11160866" cy="488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388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CC6408-9846-E487-A58F-6AD01796A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Column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F2E77F-C19A-4D44-4E55-DAF0F79B1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567" y="1342884"/>
            <a:ext cx="5417969" cy="4172231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D43171DC-F892-F22E-0971-AF8BDAB18E3D}"/>
              </a:ext>
            </a:extLst>
          </p:cNvPr>
          <p:cNvSpPr/>
          <p:nvPr/>
        </p:nvSpPr>
        <p:spPr>
          <a:xfrm>
            <a:off x="1620418" y="1813455"/>
            <a:ext cx="5268943" cy="2968236"/>
          </a:xfrm>
          <a:prstGeom prst="borderCallout1">
            <a:avLst>
              <a:gd name="adj1" fmla="val 92753"/>
              <a:gd name="adj2" fmla="val 99969"/>
              <a:gd name="adj3" fmla="val 92978"/>
              <a:gd name="adj4" fmla="val 117003"/>
            </a:avLst>
          </a:pr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4B8F9F7-5754-C0E7-2D5E-FE0C17E85417}"/>
              </a:ext>
            </a:extLst>
          </p:cNvPr>
          <p:cNvSpPr/>
          <p:nvPr/>
        </p:nvSpPr>
        <p:spPr>
          <a:xfrm>
            <a:off x="4744618" y="1943240"/>
            <a:ext cx="1905000" cy="419100"/>
          </a:xfrm>
          <a:prstGeom prst="roundRect">
            <a:avLst/>
          </a:prstGeom>
          <a:noFill/>
          <a:ln w="38100">
            <a:solidFill>
              <a:srgbClr val="1DA8E7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0AF8926-4E02-FB2C-C5CD-8BE246602C7B}"/>
              </a:ext>
            </a:extLst>
          </p:cNvPr>
          <p:cNvSpPr/>
          <p:nvPr/>
        </p:nvSpPr>
        <p:spPr>
          <a:xfrm>
            <a:off x="7764044" y="4364813"/>
            <a:ext cx="2324100" cy="30392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ListDynamicColumn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2DB4C9D-8A55-1523-B29A-56E8B423F7E3}"/>
              </a:ext>
            </a:extLst>
          </p:cNvPr>
          <p:cNvSpPr/>
          <p:nvPr/>
        </p:nvSpPr>
        <p:spPr>
          <a:xfrm>
            <a:off x="7133777" y="1943240"/>
            <a:ext cx="2324100" cy="30392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SystemDataType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9C02F0-1100-A107-EEA5-7A20F8D8743C}"/>
              </a:ext>
            </a:extLst>
          </p:cNvPr>
          <p:cNvCxnSpPr>
            <a:stCxn id="8" idx="3"/>
            <a:endCxn id="11" idx="1"/>
          </p:cNvCxnSpPr>
          <p:nvPr/>
        </p:nvCxnSpPr>
        <p:spPr>
          <a:xfrm flipV="1">
            <a:off x="6649618" y="2095200"/>
            <a:ext cx="484159" cy="57590"/>
          </a:xfrm>
          <a:prstGeom prst="straightConnector1">
            <a:avLst/>
          </a:prstGeom>
          <a:ln w="19050">
            <a:solidFill>
              <a:srgbClr val="1DA8E7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2D94B8C-507C-5DF3-DB49-4A244A8EFD33}"/>
              </a:ext>
            </a:extLst>
          </p:cNvPr>
          <p:cNvSpPr/>
          <p:nvPr/>
        </p:nvSpPr>
        <p:spPr>
          <a:xfrm>
            <a:off x="4820818" y="2033617"/>
            <a:ext cx="723900" cy="238345"/>
          </a:xfrm>
          <a:prstGeom prst="roundRect">
            <a:avLst/>
          </a:prstGeom>
          <a:noFill/>
          <a:ln w="28575">
            <a:solidFill>
              <a:srgbClr val="1DA8E7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BBD9EF7-7062-DF2F-E49B-76C06DE1F564}"/>
              </a:ext>
            </a:extLst>
          </p:cNvPr>
          <p:cNvSpPr/>
          <p:nvPr/>
        </p:nvSpPr>
        <p:spPr>
          <a:xfrm>
            <a:off x="2210968" y="2795617"/>
            <a:ext cx="1600200" cy="947848"/>
          </a:xfrm>
          <a:prstGeom prst="roundRect">
            <a:avLst/>
          </a:prstGeom>
          <a:noFill/>
          <a:ln w="28575">
            <a:solidFill>
              <a:srgbClr val="1DA8E7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2F6C10B-06E5-97C4-9BAD-96AA9C4F588E}"/>
              </a:ext>
            </a:extLst>
          </p:cNvPr>
          <p:cNvSpPr/>
          <p:nvPr/>
        </p:nvSpPr>
        <p:spPr>
          <a:xfrm>
            <a:off x="2333176" y="3972065"/>
            <a:ext cx="1316067" cy="372415"/>
          </a:xfrm>
          <a:prstGeom prst="roundRect">
            <a:avLst/>
          </a:prstGeom>
          <a:noFill/>
          <a:ln w="28575">
            <a:solidFill>
              <a:srgbClr val="1DA8E7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3AB9A6B-E959-B7F4-BFA5-7C95E81B4E64}"/>
              </a:ext>
            </a:extLst>
          </p:cNvPr>
          <p:cNvCxnSpPr>
            <a:cxnSpLocks/>
          </p:cNvCxnSpPr>
          <p:nvPr/>
        </p:nvCxnSpPr>
        <p:spPr>
          <a:xfrm>
            <a:off x="5575489" y="2152790"/>
            <a:ext cx="1753550" cy="547467"/>
          </a:xfrm>
          <a:prstGeom prst="straightConnector1">
            <a:avLst/>
          </a:prstGeom>
          <a:ln w="19050">
            <a:solidFill>
              <a:srgbClr val="1DA8E7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115B3FC-8C41-D7A9-8247-9B27F70B656E}"/>
              </a:ext>
            </a:extLst>
          </p:cNvPr>
          <p:cNvSpPr txBox="1"/>
          <p:nvPr/>
        </p:nvSpPr>
        <p:spPr>
          <a:xfrm>
            <a:off x="7284560" y="2540904"/>
            <a:ext cx="3559872" cy="13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Aft>
                <a:spcPts val="600"/>
              </a:spcAft>
            </a:pPr>
            <a:r>
              <a:rPr lang="en-US" sz="1600">
                <a:solidFill>
                  <a:srgbClr val="005194"/>
                </a:solidFill>
              </a:rPr>
              <a:t>SystemDataType.Icon</a:t>
            </a:r>
          </a:p>
          <a:p>
            <a:pPr>
              <a:spcAft>
                <a:spcPts val="600"/>
              </a:spcAft>
            </a:pPr>
            <a:r>
              <a:rPr lang="en-US" sz="1600">
                <a:solidFill>
                  <a:srgbClr val="005194"/>
                </a:solidFill>
              </a:rPr>
              <a:t>SystemDataType. DisplayName</a:t>
            </a:r>
          </a:p>
          <a:p>
            <a:pPr>
              <a:spcAft>
                <a:spcPts val="600"/>
              </a:spcAft>
            </a:pPr>
            <a:r>
              <a:rPr lang="en-US" sz="1600">
                <a:solidFill>
                  <a:srgbClr val="005194"/>
                </a:solidFill>
              </a:rPr>
              <a:t>SystemDataType.CoverImg</a:t>
            </a:r>
          </a:p>
          <a:p>
            <a:pPr>
              <a:spcAft>
                <a:spcPts val="600"/>
              </a:spcAft>
            </a:pPr>
            <a:r>
              <a:rPr lang="en-US" sz="1600">
                <a:solidFill>
                  <a:srgbClr val="005194"/>
                </a:solidFill>
              </a:rPr>
              <a:t>SystemDataType.DataDiscription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432C9F4-3C92-B208-EED3-28B819AB1C97}"/>
              </a:ext>
            </a:extLst>
          </p:cNvPr>
          <p:cNvCxnSpPr>
            <a:cxnSpLocks/>
          </p:cNvCxnSpPr>
          <p:nvPr/>
        </p:nvCxnSpPr>
        <p:spPr>
          <a:xfrm>
            <a:off x="3829743" y="3283884"/>
            <a:ext cx="3454817" cy="84671"/>
          </a:xfrm>
          <a:prstGeom prst="straightConnector1">
            <a:avLst/>
          </a:prstGeom>
          <a:ln w="19050">
            <a:solidFill>
              <a:srgbClr val="1DA8E7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D47F507-4C74-B435-FB29-6B66434467B3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3649243" y="3682419"/>
            <a:ext cx="3635317" cy="475854"/>
          </a:xfrm>
          <a:prstGeom prst="straightConnector1">
            <a:avLst/>
          </a:prstGeom>
          <a:ln w="19050">
            <a:solidFill>
              <a:srgbClr val="1DA8E7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733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F475D-06F7-93A5-6EC5-40AA1F121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492410-0DFA-B1DF-52E3-0107A09F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Dynamic Column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5A1CF9-AC4A-C752-2341-FB8A74643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652" y="1335746"/>
            <a:ext cx="2953162" cy="5325218"/>
          </a:xfrm>
          <a:prstGeom prst="rect">
            <a:avLst/>
          </a:prstGeom>
        </p:spPr>
      </p:pic>
      <p:sp>
        <p:nvSpPr>
          <p:cNvPr id="9" name="Callout: Line 8">
            <a:extLst>
              <a:ext uri="{FF2B5EF4-FFF2-40B4-BE49-F238E27FC236}">
                <a16:creationId xmlns:a16="http://schemas.microsoft.com/office/drawing/2014/main" id="{CA06D5E9-59BC-F953-F948-927E1B6B9BDF}"/>
              </a:ext>
            </a:extLst>
          </p:cNvPr>
          <p:cNvSpPr/>
          <p:nvPr/>
        </p:nvSpPr>
        <p:spPr>
          <a:xfrm>
            <a:off x="4218046" y="1260626"/>
            <a:ext cx="3189707" cy="4737120"/>
          </a:xfrm>
          <a:prstGeom prst="borderCallout1">
            <a:avLst>
              <a:gd name="adj1" fmla="val 7499"/>
              <a:gd name="adj2" fmla="val 99969"/>
              <a:gd name="adj3" fmla="val 7522"/>
              <a:gd name="adj4" fmla="val 124468"/>
            </a:avLst>
          </a:pr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8308A66-84F3-D05E-6F9F-1777EE2B15E6}"/>
              </a:ext>
            </a:extLst>
          </p:cNvPr>
          <p:cNvSpPr/>
          <p:nvPr/>
        </p:nvSpPr>
        <p:spPr>
          <a:xfrm>
            <a:off x="8193776" y="1433097"/>
            <a:ext cx="2324100" cy="30392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ListDynamicColumn</a:t>
            </a:r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7C4DDAA5-62A8-A100-B6BE-32EB0DA8F5DC}"/>
              </a:ext>
            </a:extLst>
          </p:cNvPr>
          <p:cNvSpPr/>
          <p:nvPr/>
        </p:nvSpPr>
        <p:spPr>
          <a:xfrm>
            <a:off x="4370447" y="2028446"/>
            <a:ext cx="2953162" cy="666750"/>
          </a:xfrm>
          <a:prstGeom prst="borderCallout1">
            <a:avLst>
              <a:gd name="adj1" fmla="val 51784"/>
              <a:gd name="adj2" fmla="val -339"/>
              <a:gd name="adj3" fmla="val 53236"/>
              <a:gd name="adj4" fmla="val -13900"/>
            </a:avLst>
          </a:prstGeom>
          <a:noFill/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" name="Callout: Line 1">
            <a:extLst>
              <a:ext uri="{FF2B5EF4-FFF2-40B4-BE49-F238E27FC236}">
                <a16:creationId xmlns:a16="http://schemas.microsoft.com/office/drawing/2014/main" id="{F238291B-3513-07BE-3764-3FA53A83FADA}"/>
              </a:ext>
            </a:extLst>
          </p:cNvPr>
          <p:cNvSpPr/>
          <p:nvPr/>
        </p:nvSpPr>
        <p:spPr>
          <a:xfrm>
            <a:off x="4370447" y="2721146"/>
            <a:ext cx="2953162" cy="881550"/>
          </a:xfrm>
          <a:prstGeom prst="borderCallout1">
            <a:avLst>
              <a:gd name="adj1" fmla="val 49972"/>
              <a:gd name="adj2" fmla="val -17"/>
              <a:gd name="adj3" fmla="val 48914"/>
              <a:gd name="adj4" fmla="val -13900"/>
            </a:avLst>
          </a:prstGeom>
          <a:noFill/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4" name="Callout: Line 3">
            <a:extLst>
              <a:ext uri="{FF2B5EF4-FFF2-40B4-BE49-F238E27FC236}">
                <a16:creationId xmlns:a16="http://schemas.microsoft.com/office/drawing/2014/main" id="{651C9063-7EA8-FB19-4F01-3D39F65E3491}"/>
              </a:ext>
            </a:extLst>
          </p:cNvPr>
          <p:cNvSpPr/>
          <p:nvPr/>
        </p:nvSpPr>
        <p:spPr>
          <a:xfrm>
            <a:off x="4372652" y="3730796"/>
            <a:ext cx="2953162" cy="593175"/>
          </a:xfrm>
          <a:prstGeom prst="borderCallout1">
            <a:avLst>
              <a:gd name="adj1" fmla="val 53213"/>
              <a:gd name="adj2" fmla="val 100292"/>
              <a:gd name="adj3" fmla="val 53236"/>
              <a:gd name="adj4" fmla="val 123500"/>
            </a:avLst>
          </a:prstGeom>
          <a:noFill/>
          <a:ln w="28575">
            <a:solidFill>
              <a:srgbClr val="1DA8E7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C93FCB6-DB50-46AB-3461-F6ED8E81D261}"/>
              </a:ext>
            </a:extLst>
          </p:cNvPr>
          <p:cNvSpPr/>
          <p:nvPr/>
        </p:nvSpPr>
        <p:spPr>
          <a:xfrm>
            <a:off x="8070602" y="3874550"/>
            <a:ext cx="2324100" cy="30392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SystemDataType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22A8FC-FB30-7BC6-D124-DA2D45025B6E}"/>
              </a:ext>
            </a:extLst>
          </p:cNvPr>
          <p:cNvSpPr txBox="1"/>
          <p:nvPr/>
        </p:nvSpPr>
        <p:spPr>
          <a:xfrm>
            <a:off x="297876" y="2192544"/>
            <a:ext cx="36861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005D39"/>
                </a:solidFill>
              </a:rPr>
              <a:t>ListDynamicColumn.ColumnName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A52999-7854-B304-0D6F-617088335784}"/>
              </a:ext>
            </a:extLst>
          </p:cNvPr>
          <p:cNvSpPr txBox="1"/>
          <p:nvPr/>
        </p:nvSpPr>
        <p:spPr>
          <a:xfrm>
            <a:off x="222211" y="2992644"/>
            <a:ext cx="38375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005D39"/>
                </a:solidFill>
              </a:rPr>
              <a:t>ListDynamicColumn.ColumnDescription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C316AE-A50C-B604-D767-74B0ACD2CBB5}"/>
              </a:ext>
            </a:extLst>
          </p:cNvPr>
          <p:cNvSpPr txBox="1"/>
          <p:nvPr/>
        </p:nvSpPr>
        <p:spPr>
          <a:xfrm>
            <a:off x="9193203" y="1768194"/>
            <a:ext cx="235849" cy="30392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/>
              <a:t>n</a:t>
            </a:r>
            <a:endParaRPr lang="en-US" dirty="0" err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7E6083-013D-B28F-B8E6-4CDE063E89DA}"/>
              </a:ext>
            </a:extLst>
          </p:cNvPr>
          <p:cNvSpPr txBox="1"/>
          <p:nvPr/>
        </p:nvSpPr>
        <p:spPr>
          <a:xfrm>
            <a:off x="9154452" y="3426876"/>
            <a:ext cx="235849" cy="30392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/>
              <a:t>1</a:t>
            </a:r>
            <a:endParaRPr lang="en-US" dirty="0" err="1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F7ADEEE-34CA-4078-BBE3-BC7C548D38F7}"/>
              </a:ext>
            </a:extLst>
          </p:cNvPr>
          <p:cNvCxnSpPr/>
          <p:nvPr/>
        </p:nvCxnSpPr>
        <p:spPr>
          <a:xfrm>
            <a:off x="9077325" y="1819275"/>
            <a:ext cx="0" cy="1911521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436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A6A65C-C867-102A-19F4-16D4D5B3F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Dynamic Column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4AB9FE-EC16-7994-698D-405C68245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49" y="942599"/>
            <a:ext cx="3000794" cy="5391902"/>
          </a:xfrm>
          <a:prstGeom prst="rect">
            <a:avLst/>
          </a:prstGeom>
        </p:spPr>
      </p:pic>
      <p:sp>
        <p:nvSpPr>
          <p:cNvPr id="9" name="Callout: Line 8">
            <a:extLst>
              <a:ext uri="{FF2B5EF4-FFF2-40B4-BE49-F238E27FC236}">
                <a16:creationId xmlns:a16="http://schemas.microsoft.com/office/drawing/2014/main" id="{13EADC98-E6F3-CCED-6CA0-0621E196CE0D}"/>
              </a:ext>
            </a:extLst>
          </p:cNvPr>
          <p:cNvSpPr/>
          <p:nvPr/>
        </p:nvSpPr>
        <p:spPr>
          <a:xfrm>
            <a:off x="277393" y="1022879"/>
            <a:ext cx="3189707" cy="5391901"/>
          </a:xfrm>
          <a:prstGeom prst="borderCallout1">
            <a:avLst>
              <a:gd name="adj1" fmla="val 3966"/>
              <a:gd name="adj2" fmla="val 100268"/>
              <a:gd name="adj3" fmla="val 3812"/>
              <a:gd name="adj4" fmla="val 124767"/>
            </a:avLst>
          </a:pr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0708882-9EDF-07E9-3C2F-D9E1FD8D981A}"/>
              </a:ext>
            </a:extLst>
          </p:cNvPr>
          <p:cNvSpPr/>
          <p:nvPr/>
        </p:nvSpPr>
        <p:spPr>
          <a:xfrm>
            <a:off x="4338848" y="1022879"/>
            <a:ext cx="2324100" cy="30392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ListDynamicColumn</a:t>
            </a:r>
          </a:p>
        </p:txBody>
      </p:sp>
      <p:sp>
        <p:nvSpPr>
          <p:cNvPr id="13" name="Callout: Line 12">
            <a:extLst>
              <a:ext uri="{FF2B5EF4-FFF2-40B4-BE49-F238E27FC236}">
                <a16:creationId xmlns:a16="http://schemas.microsoft.com/office/drawing/2014/main" id="{E301D0E3-1530-BA65-07DF-6CBF3551A6EF}"/>
              </a:ext>
            </a:extLst>
          </p:cNvPr>
          <p:cNvSpPr/>
          <p:nvPr/>
        </p:nvSpPr>
        <p:spPr>
          <a:xfrm>
            <a:off x="408847" y="1368248"/>
            <a:ext cx="2953162" cy="593175"/>
          </a:xfrm>
          <a:prstGeom prst="borderCallout1">
            <a:avLst>
              <a:gd name="adj1" fmla="val 53213"/>
              <a:gd name="adj2" fmla="val 100292"/>
              <a:gd name="adj3" fmla="val 51631"/>
              <a:gd name="adj4" fmla="val 127693"/>
            </a:avLst>
          </a:prstGeom>
          <a:noFill/>
          <a:ln w="28575">
            <a:solidFill>
              <a:srgbClr val="1DA8E7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980C9E9-1045-79B3-94D0-82D67097BCB7}"/>
              </a:ext>
            </a:extLst>
          </p:cNvPr>
          <p:cNvSpPr/>
          <p:nvPr/>
        </p:nvSpPr>
        <p:spPr>
          <a:xfrm>
            <a:off x="4338848" y="1512002"/>
            <a:ext cx="2324100" cy="30392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SystemDataType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D5B5ECB-6C18-7064-D795-4999E22AF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519" y="1326799"/>
            <a:ext cx="2772162" cy="3391373"/>
          </a:xfrm>
          <a:prstGeom prst="rect">
            <a:avLst/>
          </a:prstGeom>
        </p:spPr>
      </p:pic>
      <p:sp>
        <p:nvSpPr>
          <p:cNvPr id="17" name="Callout: Line 16">
            <a:extLst>
              <a:ext uri="{FF2B5EF4-FFF2-40B4-BE49-F238E27FC236}">
                <a16:creationId xmlns:a16="http://schemas.microsoft.com/office/drawing/2014/main" id="{4A745591-DF72-A3C8-4934-C90A9E26B7E5}"/>
              </a:ext>
            </a:extLst>
          </p:cNvPr>
          <p:cNvSpPr/>
          <p:nvPr/>
        </p:nvSpPr>
        <p:spPr>
          <a:xfrm>
            <a:off x="7896019" y="1415874"/>
            <a:ext cx="2953162" cy="593174"/>
          </a:xfrm>
          <a:prstGeom prst="borderCallout1">
            <a:avLst>
              <a:gd name="adj1" fmla="val 43662"/>
              <a:gd name="adj2" fmla="val 306"/>
              <a:gd name="adj3" fmla="val 42080"/>
              <a:gd name="adj4" fmla="val -39380"/>
            </a:avLst>
          </a:prstGeom>
          <a:noFill/>
          <a:ln w="28575">
            <a:solidFill>
              <a:srgbClr val="1DA8E7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9" name="Callout: Line 18">
            <a:extLst>
              <a:ext uri="{FF2B5EF4-FFF2-40B4-BE49-F238E27FC236}">
                <a16:creationId xmlns:a16="http://schemas.microsoft.com/office/drawing/2014/main" id="{E66ABC58-57F1-DCA6-9EC9-A74E4128B739}"/>
              </a:ext>
            </a:extLst>
          </p:cNvPr>
          <p:cNvSpPr/>
          <p:nvPr/>
        </p:nvSpPr>
        <p:spPr>
          <a:xfrm>
            <a:off x="408847" y="3517641"/>
            <a:ext cx="2953162" cy="655190"/>
          </a:xfrm>
          <a:prstGeom prst="borderCallout1">
            <a:avLst>
              <a:gd name="adj1" fmla="val 63664"/>
              <a:gd name="adj2" fmla="val 100305"/>
              <a:gd name="adj3" fmla="val 123613"/>
              <a:gd name="adj4" fmla="val 146142"/>
            </a:avLst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FD6D465-E14C-20AA-9515-532A358347D0}"/>
              </a:ext>
            </a:extLst>
          </p:cNvPr>
          <p:cNvSpPr/>
          <p:nvPr/>
        </p:nvSpPr>
        <p:spPr>
          <a:xfrm>
            <a:off x="4790671" y="4172830"/>
            <a:ext cx="1535908" cy="3039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KeySetting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51103AE-3EDE-876A-47CE-A36861E580E2}"/>
              </a:ext>
            </a:extLst>
          </p:cNvPr>
          <p:cNvSpPr/>
          <p:nvPr/>
        </p:nvSpPr>
        <p:spPr>
          <a:xfrm>
            <a:off x="4622486" y="2826866"/>
            <a:ext cx="1872277" cy="303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DataSettingKey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ED546C6-AAE2-0987-76DC-7A02EE4A0564}"/>
              </a:ext>
            </a:extLst>
          </p:cNvPr>
          <p:cNvCxnSpPr/>
          <p:nvPr/>
        </p:nvCxnSpPr>
        <p:spPr>
          <a:xfrm>
            <a:off x="5491373" y="1815922"/>
            <a:ext cx="0" cy="10109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8680F96-ACDB-FD31-C996-12681D755E00}"/>
              </a:ext>
            </a:extLst>
          </p:cNvPr>
          <p:cNvCxnSpPr/>
          <p:nvPr/>
        </p:nvCxnSpPr>
        <p:spPr>
          <a:xfrm>
            <a:off x="5491373" y="3133078"/>
            <a:ext cx="0" cy="10109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8495A6E-0723-CB1C-0F97-603A6C8CFEB0}"/>
              </a:ext>
            </a:extLst>
          </p:cNvPr>
          <p:cNvSpPr txBox="1"/>
          <p:nvPr/>
        </p:nvSpPr>
        <p:spPr>
          <a:xfrm>
            <a:off x="5579374" y="1797182"/>
            <a:ext cx="294870" cy="30392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/>
              <a:t>1</a:t>
            </a:r>
            <a:endParaRPr lang="en-US" dirty="0" err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2F7CBD-4D5F-D422-F09A-94F4B0F7D33E}"/>
              </a:ext>
            </a:extLst>
          </p:cNvPr>
          <p:cNvSpPr txBox="1"/>
          <p:nvPr/>
        </p:nvSpPr>
        <p:spPr>
          <a:xfrm>
            <a:off x="5584339" y="3837810"/>
            <a:ext cx="294870" cy="30392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/>
              <a:t>1</a:t>
            </a:r>
            <a:endParaRPr lang="en-US" dirty="0" err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9A80FC-C818-7F56-7289-7C9EA63FFBD0}"/>
              </a:ext>
            </a:extLst>
          </p:cNvPr>
          <p:cNvSpPr txBox="1"/>
          <p:nvPr/>
        </p:nvSpPr>
        <p:spPr>
          <a:xfrm>
            <a:off x="5584512" y="3113063"/>
            <a:ext cx="294870" cy="30392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/>
              <a:t>n</a:t>
            </a:r>
            <a:endParaRPr lang="en-US" dirty="0" err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3FDD3D-9EF5-E035-C0EC-4B41218D5F31}"/>
              </a:ext>
            </a:extLst>
          </p:cNvPr>
          <p:cNvSpPr txBox="1"/>
          <p:nvPr/>
        </p:nvSpPr>
        <p:spPr>
          <a:xfrm>
            <a:off x="5584339" y="2470604"/>
            <a:ext cx="294870" cy="30392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/>
              <a:t>n</a:t>
            </a:r>
            <a:endParaRPr lang="en-US" dirty="0" err="1"/>
          </a:p>
        </p:txBody>
      </p:sp>
      <p:sp>
        <p:nvSpPr>
          <p:cNvPr id="30" name="Callout: Line 29">
            <a:extLst>
              <a:ext uri="{FF2B5EF4-FFF2-40B4-BE49-F238E27FC236}">
                <a16:creationId xmlns:a16="http://schemas.microsoft.com/office/drawing/2014/main" id="{7E99F476-4F0F-F078-E810-BEE69715AAAA}"/>
              </a:ext>
            </a:extLst>
          </p:cNvPr>
          <p:cNvSpPr/>
          <p:nvPr/>
        </p:nvSpPr>
        <p:spPr>
          <a:xfrm>
            <a:off x="7986518" y="4313171"/>
            <a:ext cx="2768979" cy="305482"/>
          </a:xfrm>
          <a:prstGeom prst="borderCallout1">
            <a:avLst>
              <a:gd name="adj1" fmla="val 97755"/>
              <a:gd name="adj2" fmla="val 2920"/>
              <a:gd name="adj3" fmla="val 236151"/>
              <a:gd name="adj4" fmla="val 2332"/>
            </a:avLst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CB279C-C8F3-D5B2-2E2E-D5C0626CBAB6}"/>
              </a:ext>
            </a:extLst>
          </p:cNvPr>
          <p:cNvSpPr txBox="1"/>
          <p:nvPr/>
        </p:nvSpPr>
        <p:spPr>
          <a:xfrm>
            <a:off x="6968679" y="5010256"/>
            <a:ext cx="515664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Aft>
                <a:spcPts val="600"/>
              </a:spcAft>
            </a:pPr>
            <a:r>
              <a:rPr lang="en-US" sz="1600">
                <a:solidFill>
                  <a:schemeClr val="tx2">
                    <a:lumMod val="75000"/>
                  </a:schemeClr>
                </a:solidFill>
              </a:rPr>
              <a:t>KeySetting.KeyName</a:t>
            </a:r>
          </a:p>
          <a:p>
            <a:pPr algn="l" rtl="0">
              <a:spcAft>
                <a:spcPts val="600"/>
              </a:spcAft>
            </a:pPr>
            <a:r>
              <a:rPr lang="en-US" sz="1600">
                <a:solidFill>
                  <a:schemeClr val="tx2">
                    <a:lumMod val="75000"/>
                  </a:schemeClr>
                </a:solidFill>
              </a:rPr>
              <a:t>KeySetting.ValueType (e.x: Text. Number, Boolean,…)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6AFD719-1D79-782E-9A74-B42727CCCC4A}"/>
              </a:ext>
            </a:extLst>
          </p:cNvPr>
          <p:cNvSpPr/>
          <p:nvPr/>
        </p:nvSpPr>
        <p:spPr>
          <a:xfrm>
            <a:off x="395665" y="4253111"/>
            <a:ext cx="2953162" cy="655190"/>
          </a:xfrm>
          <a:prstGeom prst="rect">
            <a:avLst/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F6730B-7F46-40D5-FC44-A93DAB4E45E3}"/>
              </a:ext>
            </a:extLst>
          </p:cNvPr>
          <p:cNvSpPr/>
          <p:nvPr/>
        </p:nvSpPr>
        <p:spPr>
          <a:xfrm>
            <a:off x="371849" y="4999587"/>
            <a:ext cx="2953162" cy="490165"/>
          </a:xfrm>
          <a:prstGeom prst="rect">
            <a:avLst/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929E48-352D-3273-62EF-F486E888E5BE}"/>
              </a:ext>
            </a:extLst>
          </p:cNvPr>
          <p:cNvSpPr/>
          <p:nvPr/>
        </p:nvSpPr>
        <p:spPr>
          <a:xfrm>
            <a:off x="371849" y="2651231"/>
            <a:ext cx="2953162" cy="333071"/>
          </a:xfrm>
          <a:prstGeom prst="rect">
            <a:avLst/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741A0C-8B8A-1816-218F-837BC303616A}"/>
              </a:ext>
            </a:extLst>
          </p:cNvPr>
          <p:cNvSpPr/>
          <p:nvPr/>
        </p:nvSpPr>
        <p:spPr>
          <a:xfrm>
            <a:off x="361002" y="2079225"/>
            <a:ext cx="2953162" cy="572006"/>
          </a:xfrm>
          <a:prstGeom prst="rect">
            <a:avLst/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970595-155F-CF28-D0B9-9BC239CB6FCE}"/>
              </a:ext>
            </a:extLst>
          </p:cNvPr>
          <p:cNvSpPr/>
          <p:nvPr/>
        </p:nvSpPr>
        <p:spPr>
          <a:xfrm>
            <a:off x="7986519" y="2143009"/>
            <a:ext cx="2768979" cy="563124"/>
          </a:xfrm>
          <a:prstGeom prst="rect">
            <a:avLst/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477EF4-E142-26BA-92EF-36D091A4116B}"/>
              </a:ext>
            </a:extLst>
          </p:cNvPr>
          <p:cNvSpPr/>
          <p:nvPr/>
        </p:nvSpPr>
        <p:spPr>
          <a:xfrm>
            <a:off x="7986519" y="3022485"/>
            <a:ext cx="2768978" cy="655190"/>
          </a:xfrm>
          <a:prstGeom prst="rect">
            <a:avLst/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96B132-E99E-822E-2A73-8C7E00346333}"/>
              </a:ext>
            </a:extLst>
          </p:cNvPr>
          <p:cNvSpPr/>
          <p:nvPr/>
        </p:nvSpPr>
        <p:spPr>
          <a:xfrm>
            <a:off x="7986519" y="3657981"/>
            <a:ext cx="2768977" cy="655190"/>
          </a:xfrm>
          <a:prstGeom prst="rect">
            <a:avLst/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1636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94601-3E3C-9D84-971B-C062627AD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8A1020-ECF9-2A8C-D6B9-4798C31A7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302551" cy="1098000"/>
          </a:xfrm>
        </p:spPr>
        <p:txBody>
          <a:bodyPr/>
          <a:lstStyle/>
          <a:p>
            <a:r>
              <a:rPr lang="en-US"/>
              <a:t>DataTypeSettingKey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FE17FC91-2B99-1FF3-D528-9F9DE807C0D0}"/>
              </a:ext>
            </a:extLst>
          </p:cNvPr>
          <p:cNvSpPr/>
          <p:nvPr/>
        </p:nvSpPr>
        <p:spPr>
          <a:xfrm>
            <a:off x="2038112" y="1140861"/>
            <a:ext cx="3638550" cy="5391901"/>
          </a:xfrm>
          <a:prstGeom prst="borderCallout1">
            <a:avLst>
              <a:gd name="adj1" fmla="val 3966"/>
              <a:gd name="adj2" fmla="val 100268"/>
              <a:gd name="adj3" fmla="val 3989"/>
              <a:gd name="adj4" fmla="val 119008"/>
            </a:avLst>
          </a:pr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1F7FC6-AB0C-5898-6825-38979B460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00" y="1238585"/>
            <a:ext cx="2943636" cy="436305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DFE1755-CA03-0027-AC70-2FADD6166E49}"/>
              </a:ext>
            </a:extLst>
          </p:cNvPr>
          <p:cNvSpPr/>
          <p:nvPr/>
        </p:nvSpPr>
        <p:spPr>
          <a:xfrm>
            <a:off x="6505783" y="1214825"/>
            <a:ext cx="2324100" cy="30392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ListDynamicColumn</a:t>
            </a:r>
          </a:p>
        </p:txBody>
      </p:sp>
      <p:sp>
        <p:nvSpPr>
          <p:cNvPr id="13" name="Callout: Line 12">
            <a:extLst>
              <a:ext uri="{FF2B5EF4-FFF2-40B4-BE49-F238E27FC236}">
                <a16:creationId xmlns:a16="http://schemas.microsoft.com/office/drawing/2014/main" id="{D995BBD9-75DF-6126-3D50-354419186ECF}"/>
              </a:ext>
            </a:extLst>
          </p:cNvPr>
          <p:cNvSpPr/>
          <p:nvPr/>
        </p:nvSpPr>
        <p:spPr>
          <a:xfrm>
            <a:off x="2314574" y="3557668"/>
            <a:ext cx="2953162" cy="593175"/>
          </a:xfrm>
          <a:prstGeom prst="borderCallout1">
            <a:avLst>
              <a:gd name="adj1" fmla="val 53213"/>
              <a:gd name="adj2" fmla="val 100292"/>
              <a:gd name="adj3" fmla="val 51631"/>
              <a:gd name="adj4" fmla="val 123500"/>
            </a:avLst>
          </a:prstGeom>
          <a:noFill/>
          <a:ln w="28575">
            <a:solidFill>
              <a:srgbClr val="1DA8E7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9" name="Callout: Line 18">
            <a:extLst>
              <a:ext uri="{FF2B5EF4-FFF2-40B4-BE49-F238E27FC236}">
                <a16:creationId xmlns:a16="http://schemas.microsoft.com/office/drawing/2014/main" id="{8B91124B-1F20-663C-7D27-0C56555A399F}"/>
              </a:ext>
            </a:extLst>
          </p:cNvPr>
          <p:cNvSpPr/>
          <p:nvPr/>
        </p:nvSpPr>
        <p:spPr>
          <a:xfrm>
            <a:off x="2315353" y="4187631"/>
            <a:ext cx="2943636" cy="622629"/>
          </a:xfrm>
          <a:prstGeom prst="borderCallout1">
            <a:avLst>
              <a:gd name="adj1" fmla="val 63400"/>
              <a:gd name="adj2" fmla="val 100937"/>
              <a:gd name="adj3" fmla="val 62484"/>
              <a:gd name="adj4" fmla="val 124744"/>
            </a:avLst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DAEA6F-52A3-A7D5-A03E-3AE102060B9D}"/>
              </a:ext>
            </a:extLst>
          </p:cNvPr>
          <p:cNvSpPr txBox="1"/>
          <p:nvPr/>
        </p:nvSpPr>
        <p:spPr>
          <a:xfrm>
            <a:off x="7520398" y="2012888"/>
            <a:ext cx="294870" cy="30392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endParaRPr lang="en-US" dirty="0" err="1"/>
          </a:p>
        </p:txBody>
      </p:sp>
      <p:sp>
        <p:nvSpPr>
          <p:cNvPr id="5" name="Callout: Line 4">
            <a:extLst>
              <a:ext uri="{FF2B5EF4-FFF2-40B4-BE49-F238E27FC236}">
                <a16:creationId xmlns:a16="http://schemas.microsoft.com/office/drawing/2014/main" id="{30E8C8BA-F9BF-1AEE-18BC-25401DEC3EB8}"/>
              </a:ext>
            </a:extLst>
          </p:cNvPr>
          <p:cNvSpPr/>
          <p:nvPr/>
        </p:nvSpPr>
        <p:spPr>
          <a:xfrm>
            <a:off x="2145535" y="3463731"/>
            <a:ext cx="3283271" cy="1666875"/>
          </a:xfrm>
          <a:prstGeom prst="borderCallout1">
            <a:avLst>
              <a:gd name="adj1" fmla="val 91378"/>
              <a:gd name="adj2" fmla="val 99777"/>
              <a:gd name="adj3" fmla="val 110990"/>
              <a:gd name="adj4" fmla="val 121039"/>
            </a:avLst>
          </a:prstGeom>
          <a:noFill/>
          <a:ln w="28575">
            <a:solidFill>
              <a:schemeClr val="bg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4243570-AFF8-826D-24EF-DE01CE90288C}"/>
              </a:ext>
            </a:extLst>
          </p:cNvPr>
          <p:cNvSpPr/>
          <p:nvPr/>
        </p:nvSpPr>
        <p:spPr>
          <a:xfrm>
            <a:off x="6277834" y="5177302"/>
            <a:ext cx="1872277" cy="303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DataSettingKey</a:t>
            </a:r>
          </a:p>
        </p:txBody>
      </p:sp>
      <p:sp>
        <p:nvSpPr>
          <p:cNvPr id="15" name="Callout: Line 14">
            <a:extLst>
              <a:ext uri="{FF2B5EF4-FFF2-40B4-BE49-F238E27FC236}">
                <a16:creationId xmlns:a16="http://schemas.microsoft.com/office/drawing/2014/main" id="{998B2D92-B7DE-CDAF-3C9B-77FA2292E49F}"/>
              </a:ext>
            </a:extLst>
          </p:cNvPr>
          <p:cNvSpPr/>
          <p:nvPr/>
        </p:nvSpPr>
        <p:spPr>
          <a:xfrm>
            <a:off x="2409845" y="4522990"/>
            <a:ext cx="998029" cy="207008"/>
          </a:xfrm>
          <a:prstGeom prst="borderCallout1">
            <a:avLst>
              <a:gd name="adj1" fmla="val 109808"/>
              <a:gd name="adj2" fmla="val 82307"/>
              <a:gd name="adj3" fmla="val 522510"/>
              <a:gd name="adj4" fmla="val 81780"/>
            </a:avLst>
          </a:prstGeom>
          <a:noFill/>
          <a:ln w="28575">
            <a:solidFill>
              <a:schemeClr val="bg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39FB7A-C9F0-CD05-50B2-938416B40789}"/>
              </a:ext>
            </a:extLst>
          </p:cNvPr>
          <p:cNvSpPr txBox="1"/>
          <p:nvPr/>
        </p:nvSpPr>
        <p:spPr>
          <a:xfrm>
            <a:off x="2183076" y="5566138"/>
            <a:ext cx="3396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/>
              <a:t>DynamicColumnSettingValue</a:t>
            </a:r>
            <a:r>
              <a:rPr lang="en-US" sz="1600">
                <a:solidFill>
                  <a:sysClr val="windowText" lastClr="000000"/>
                </a:solidFill>
              </a:rPr>
              <a:t>.</a:t>
            </a:r>
            <a:r>
              <a:rPr lang="en-US" sz="1600"/>
              <a:t> KeyValue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1EC157-7509-BB3D-6DFD-E76178D978A4}"/>
              </a:ext>
            </a:extLst>
          </p:cNvPr>
          <p:cNvSpPr txBox="1"/>
          <p:nvPr/>
        </p:nvSpPr>
        <p:spPr>
          <a:xfrm>
            <a:off x="6096000" y="3667534"/>
            <a:ext cx="34480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>
                <a:solidFill>
                  <a:sysClr val="windowText" lastClr="000000"/>
                </a:solidFill>
              </a:rPr>
              <a:t>DataSettingKey.SystemDataType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778952-95C0-5397-680D-BA730C302713}"/>
              </a:ext>
            </a:extLst>
          </p:cNvPr>
          <p:cNvSpPr txBox="1"/>
          <p:nvPr/>
        </p:nvSpPr>
        <p:spPr>
          <a:xfrm>
            <a:off x="6096000" y="4391444"/>
            <a:ext cx="34480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>
                <a:solidFill>
                  <a:sysClr val="windowText" lastClr="000000"/>
                </a:solidFill>
              </a:rPr>
              <a:t>DataSettingKey.KeySetting</a:t>
            </a:r>
          </a:p>
        </p:txBody>
      </p:sp>
    </p:spTree>
    <p:extLst>
      <p:ext uri="{BB962C8B-B14F-4D97-AF65-F5344CB8AC3E}">
        <p14:creationId xmlns:p14="http://schemas.microsoft.com/office/powerpoint/2010/main" val="4223168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64F365-71BD-E1A7-9CDE-267207911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SystemColumn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7CB43-8BEF-8411-12A7-AF1CFE4CF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29" y="2295242"/>
            <a:ext cx="4716454" cy="3600733"/>
          </a:xfrm>
          <a:prstGeom prst="rect">
            <a:avLst/>
          </a:prstGeom>
        </p:spPr>
      </p:pic>
      <p:sp>
        <p:nvSpPr>
          <p:cNvPr id="7" name="Callout: Line 6">
            <a:extLst>
              <a:ext uri="{FF2B5EF4-FFF2-40B4-BE49-F238E27FC236}">
                <a16:creationId xmlns:a16="http://schemas.microsoft.com/office/drawing/2014/main" id="{7C96CA48-B8E8-ECD6-036E-7F067F4343B5}"/>
              </a:ext>
            </a:extLst>
          </p:cNvPr>
          <p:cNvSpPr/>
          <p:nvPr/>
        </p:nvSpPr>
        <p:spPr>
          <a:xfrm>
            <a:off x="431999" y="5369544"/>
            <a:ext cx="1863526" cy="412306"/>
          </a:xfrm>
          <a:prstGeom prst="borderCallout1">
            <a:avLst>
              <a:gd name="adj1" fmla="val -265"/>
              <a:gd name="adj2" fmla="val 97324"/>
              <a:gd name="adj3" fmla="val -89828"/>
              <a:gd name="adj4" fmla="val 433051"/>
            </a:avLst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C4FC9B-9C99-FEFE-761D-495A85128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9913" y="1098000"/>
            <a:ext cx="2848373" cy="5306165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0D34B6-0853-D4B7-7933-AAC53639D487}"/>
              </a:ext>
            </a:extLst>
          </p:cNvPr>
          <p:cNvSpPr txBox="1"/>
          <p:nvPr/>
        </p:nvSpPr>
        <p:spPr>
          <a:xfrm>
            <a:off x="304429" y="1247017"/>
            <a:ext cx="71913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Each list will have default columns based on system columns, and these columns can be hidden depending on the view.</a:t>
            </a:r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2E0F64F8-BFAC-BF0E-DCA4-1F5287A1B59A}"/>
              </a:ext>
            </a:extLst>
          </p:cNvPr>
          <p:cNvSpPr/>
          <p:nvPr/>
        </p:nvSpPr>
        <p:spPr>
          <a:xfrm>
            <a:off x="8834239" y="3036795"/>
            <a:ext cx="290711" cy="278782"/>
          </a:xfrm>
          <a:prstGeom prst="borderCallout1">
            <a:avLst>
              <a:gd name="adj1" fmla="val 57489"/>
              <a:gd name="adj2" fmla="val 210"/>
              <a:gd name="adj3" fmla="val 117699"/>
              <a:gd name="adj4" fmla="val -282348"/>
            </a:avLst>
          </a:prstGeom>
          <a:noFill/>
          <a:ln w="19050">
            <a:solidFill>
              <a:srgbClr val="005194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324D83-125C-47AF-77EA-A04DBE23C49C}"/>
              </a:ext>
            </a:extLst>
          </p:cNvPr>
          <p:cNvSpPr txBox="1"/>
          <p:nvPr/>
        </p:nvSpPr>
        <p:spPr>
          <a:xfrm>
            <a:off x="5612425" y="3306890"/>
            <a:ext cx="2098468" cy="1044129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1400">
                <a:solidFill>
                  <a:srgbClr val="0070C0"/>
                </a:solidFill>
              </a:rPr>
              <a:t>ListDynamicColumn.Name</a:t>
            </a:r>
          </a:p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1400">
                <a:solidFill>
                  <a:srgbClr val="337D61"/>
                </a:solidFill>
              </a:rPr>
              <a:t>ListViewColumn.IsVisible</a:t>
            </a:r>
          </a:p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1400">
                <a:solidFill>
                  <a:srgbClr val="337D61"/>
                </a:solidFill>
              </a:rPr>
              <a:t>ListViewColumn. DisplayOrder</a:t>
            </a:r>
            <a:endParaRPr lang="en-US" sz="1400" dirty="0" err="1">
              <a:solidFill>
                <a:srgbClr val="337D61"/>
              </a:solidFill>
            </a:endParaRPr>
          </a:p>
        </p:txBody>
      </p:sp>
      <p:sp>
        <p:nvSpPr>
          <p:cNvPr id="15" name="Callout: Line 14">
            <a:extLst>
              <a:ext uri="{FF2B5EF4-FFF2-40B4-BE49-F238E27FC236}">
                <a16:creationId xmlns:a16="http://schemas.microsoft.com/office/drawing/2014/main" id="{59E971D1-92AC-0475-AA55-77B984B37533}"/>
              </a:ext>
            </a:extLst>
          </p:cNvPr>
          <p:cNvSpPr/>
          <p:nvPr/>
        </p:nvSpPr>
        <p:spPr>
          <a:xfrm>
            <a:off x="8514954" y="1098000"/>
            <a:ext cx="2848372" cy="5306165"/>
          </a:xfrm>
          <a:prstGeom prst="borderCallout1">
            <a:avLst>
              <a:gd name="adj1" fmla="val 17027"/>
              <a:gd name="adj2" fmla="val -191"/>
              <a:gd name="adj3" fmla="val 17006"/>
              <a:gd name="adj4" fmla="val -16663"/>
            </a:avLst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Callout: Line 15">
            <a:extLst>
              <a:ext uri="{FF2B5EF4-FFF2-40B4-BE49-F238E27FC236}">
                <a16:creationId xmlns:a16="http://schemas.microsoft.com/office/drawing/2014/main" id="{F290BDBC-853F-696E-0206-607CB448C1D7}"/>
              </a:ext>
            </a:extLst>
          </p:cNvPr>
          <p:cNvSpPr/>
          <p:nvPr/>
        </p:nvSpPr>
        <p:spPr>
          <a:xfrm>
            <a:off x="10544175" y="3351960"/>
            <a:ext cx="660789" cy="278782"/>
          </a:xfrm>
          <a:prstGeom prst="borderCallout1">
            <a:avLst>
              <a:gd name="adj1" fmla="val 101905"/>
              <a:gd name="adj2" fmla="val 210"/>
              <a:gd name="adj3" fmla="val 257781"/>
              <a:gd name="adj4" fmla="val -338838"/>
            </a:avLst>
          </a:prstGeom>
          <a:noFill/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7" name="Callout: Line 16">
            <a:extLst>
              <a:ext uri="{FF2B5EF4-FFF2-40B4-BE49-F238E27FC236}">
                <a16:creationId xmlns:a16="http://schemas.microsoft.com/office/drawing/2014/main" id="{1A0B635F-74E7-A0EC-550C-457C78214AD7}"/>
              </a:ext>
            </a:extLst>
          </p:cNvPr>
          <p:cNvSpPr/>
          <p:nvPr/>
        </p:nvSpPr>
        <p:spPr>
          <a:xfrm>
            <a:off x="8572104" y="3695700"/>
            <a:ext cx="262136" cy="232874"/>
          </a:xfrm>
          <a:prstGeom prst="borderCallout1">
            <a:avLst>
              <a:gd name="adj1" fmla="val 28040"/>
              <a:gd name="adj2" fmla="val 4570"/>
              <a:gd name="adj3" fmla="val 31156"/>
              <a:gd name="adj4" fmla="val -258300"/>
            </a:avLst>
          </a:prstGeom>
          <a:noFill/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D2C0F3-B386-72F8-DF70-5211216CA2DA}"/>
              </a:ext>
            </a:extLst>
          </p:cNvPr>
          <p:cNvSpPr/>
          <p:nvPr/>
        </p:nvSpPr>
        <p:spPr>
          <a:xfrm>
            <a:off x="5906911" y="1942335"/>
            <a:ext cx="2098468" cy="30392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ListViewColumn</a:t>
            </a:r>
          </a:p>
        </p:txBody>
      </p:sp>
    </p:spTree>
    <p:extLst>
      <p:ext uri="{BB962C8B-B14F-4D97-AF65-F5344CB8AC3E}">
        <p14:creationId xmlns:p14="http://schemas.microsoft.com/office/powerpoint/2010/main" val="3694268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BBE1C08-AA88-72BB-AF71-C57753F3F38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221886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BBE1C08-AA88-72BB-AF71-C57753F3F3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B458723-F8F0-9DEE-EB70-04F588D700D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t="26389" b="26389"/>
          <a:stretch/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02ED5A7-572B-82DF-E867-D87AF7CFD7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bbv Software Services AG  |  </a:t>
            </a:r>
            <a:r>
              <a:rPr lang="en-CH"/>
              <a:t>Date</a:t>
            </a:r>
            <a:r>
              <a:rPr lang="en-US"/>
              <a:t>: 21/07/2025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A50645-4898-AAC6-F648-5D00E1663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/>
              <a:t>Presentation on MS Lists Functionalities</a:t>
            </a:r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76990F-B249-6611-0800-1DA433F97A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C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C3FBF0-6FE4-4ED5-97F7-BC43A1D2912A}"/>
              </a:ext>
            </a:extLst>
          </p:cNvPr>
          <p:cNvGrpSpPr/>
          <p:nvPr/>
        </p:nvGrpSpPr>
        <p:grpSpPr>
          <a:xfrm>
            <a:off x="9595831" y="2346866"/>
            <a:ext cx="1736339" cy="526268"/>
            <a:chOff x="8343600" y="2412129"/>
            <a:chExt cx="2315118" cy="701691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0A1A25B-D699-C973-F9E8-41E61746C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43600" y="2412129"/>
              <a:ext cx="1954171" cy="3600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80F7C00-B899-BC79-5218-8DD951C055F2}"/>
                </a:ext>
              </a:extLst>
            </p:cNvPr>
            <p:cNvGrpSpPr/>
            <p:nvPr/>
          </p:nvGrpSpPr>
          <p:grpSpPr>
            <a:xfrm>
              <a:off x="8343600" y="2915820"/>
              <a:ext cx="2315118" cy="198000"/>
              <a:chOff x="8343600" y="2903749"/>
              <a:chExt cx="2315118" cy="198000"/>
            </a:xfrm>
          </p:grpSpPr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88E55AF8-2654-F41B-C4A1-D490B9B58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124668" y="2914533"/>
                <a:ext cx="1534050" cy="180000"/>
              </a:xfrm>
              <a:prstGeom prst="rect">
                <a:avLst/>
              </a:prstGeom>
            </p:spPr>
          </p:pic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57BBDFB2-E80D-449C-2D7B-F4BAB3531D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343600" y="2903749"/>
                <a:ext cx="565068" cy="19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857132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298839-8175-5C1E-D96E-4709561C7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88E355-1F4F-0B93-9B69-60E2E8D8A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24" y="1524863"/>
            <a:ext cx="3483178" cy="19041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0877F-D2B1-20DF-0FB2-73BEF0A81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813" y="1524864"/>
            <a:ext cx="3473144" cy="19041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C201DD-1794-EDE3-9FDD-88CB78CF8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9068" y="1622248"/>
            <a:ext cx="4111290" cy="20266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28C97C-C210-D46D-F711-39FCBE6B9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524" y="4180473"/>
            <a:ext cx="6098854" cy="18239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F481B8-4DC9-F589-17BB-1DA7338C2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9277" y="4128017"/>
            <a:ext cx="4542993" cy="192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6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843A9-8015-627C-CA17-146A1BB2B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9E9E1E-4A24-C6F2-9A89-FF4B0AB3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0"/>
            <a:ext cx="10197901" cy="1098000"/>
          </a:xfrm>
        </p:spPr>
        <p:txBody>
          <a:bodyPr/>
          <a:lstStyle/>
          <a:p>
            <a:r>
              <a:rPr lang="en-US"/>
              <a:t>Flexible Column Display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309B4B-0A5D-CBF8-534C-2EC5777F5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5" y="1705685"/>
            <a:ext cx="7621090" cy="1892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40BFB3-1386-6D4E-4276-481634EF9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85" y="4206130"/>
            <a:ext cx="7690103" cy="20823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3A37FEC-E7C7-88FA-4648-C6ACAD9C4A92}"/>
              </a:ext>
            </a:extLst>
          </p:cNvPr>
          <p:cNvSpPr txBox="1"/>
          <p:nvPr/>
        </p:nvSpPr>
        <p:spPr>
          <a:xfrm>
            <a:off x="8357936" y="1705685"/>
            <a:ext cx="34710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Each view can customize which columns are visible and their order.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E48108-6E3D-7D95-B2D1-16939A0D1739}"/>
              </a:ext>
            </a:extLst>
          </p:cNvPr>
          <p:cNvSpPr txBox="1"/>
          <p:nvPr/>
        </p:nvSpPr>
        <p:spPr>
          <a:xfrm>
            <a:off x="362985" y="1248485"/>
            <a:ext cx="1882910" cy="4318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/>
              <a:t>View “All Items”</a:t>
            </a:r>
            <a:endParaRPr lang="en-US" dirty="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E51B4E-C437-BFC8-A511-8E64F68B7F06}"/>
              </a:ext>
            </a:extLst>
          </p:cNvPr>
          <p:cNvSpPr txBox="1"/>
          <p:nvPr/>
        </p:nvSpPr>
        <p:spPr>
          <a:xfrm>
            <a:off x="362985" y="3871369"/>
            <a:ext cx="1882910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/>
              <a:t>View “View List 2”</a:t>
            </a:r>
            <a:endParaRPr lang="en-US" dirty="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8E76A6-3B56-CFC5-6730-0DD36D4D7FD0}"/>
              </a:ext>
            </a:extLst>
          </p:cNvPr>
          <p:cNvSpPr/>
          <p:nvPr/>
        </p:nvSpPr>
        <p:spPr>
          <a:xfrm>
            <a:off x="431998" y="1743022"/>
            <a:ext cx="1600002" cy="457200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9199085-E4F7-40C8-85E2-B6F73CD36B4F}"/>
              </a:ext>
            </a:extLst>
          </p:cNvPr>
          <p:cNvSpPr/>
          <p:nvPr/>
        </p:nvSpPr>
        <p:spPr>
          <a:xfrm>
            <a:off x="431998" y="4303169"/>
            <a:ext cx="1600002" cy="457200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6B4B41-EEC7-63C8-F14D-9F92247B7EFC}"/>
              </a:ext>
            </a:extLst>
          </p:cNvPr>
          <p:cNvSpPr/>
          <p:nvPr/>
        </p:nvSpPr>
        <p:spPr>
          <a:xfrm>
            <a:off x="362984" y="2275659"/>
            <a:ext cx="5885415" cy="13223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B71BC0-1FBC-9CAD-2C6C-B3FBD28A4986}"/>
              </a:ext>
            </a:extLst>
          </p:cNvPr>
          <p:cNvSpPr/>
          <p:nvPr/>
        </p:nvSpPr>
        <p:spPr>
          <a:xfrm>
            <a:off x="431999" y="4854494"/>
            <a:ext cx="3466902" cy="13223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5AF3E6-02E9-AD3A-1BC1-50A1063A3F2C}"/>
              </a:ext>
            </a:extLst>
          </p:cNvPr>
          <p:cNvSpPr txBox="1"/>
          <p:nvPr/>
        </p:nvSpPr>
        <p:spPr>
          <a:xfrm>
            <a:off x="546100" y="24892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 err="1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40710FE-C5EA-91BB-CB4F-3FFFBB282A6A}"/>
              </a:ext>
            </a:extLst>
          </p:cNvPr>
          <p:cNvSpPr/>
          <p:nvPr/>
        </p:nvSpPr>
        <p:spPr>
          <a:xfrm>
            <a:off x="742950" y="2397620"/>
            <a:ext cx="239295" cy="23139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Aft>
                <a:spcPts val="600"/>
              </a:spcAft>
            </a:pPr>
            <a:r>
              <a:rPr lang="en-US" sz="1400">
                <a:solidFill>
                  <a:schemeClr val="bg1"/>
                </a:solidFill>
              </a:rPr>
              <a:t>1</a:t>
            </a: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210790E-137A-DFD2-1D08-AFA27FB5EE07}"/>
              </a:ext>
            </a:extLst>
          </p:cNvPr>
          <p:cNvSpPr/>
          <p:nvPr/>
        </p:nvSpPr>
        <p:spPr>
          <a:xfrm>
            <a:off x="1990725" y="2397620"/>
            <a:ext cx="239295" cy="23139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Aft>
                <a:spcPts val="600"/>
              </a:spcAft>
            </a:pPr>
            <a:r>
              <a:rPr lang="en-US" sz="1400">
                <a:solidFill>
                  <a:schemeClr val="bg1"/>
                </a:solidFill>
              </a:rPr>
              <a:t>2</a:t>
            </a: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C7A8A9F-0219-E983-C94A-5CBC64371E54}"/>
              </a:ext>
            </a:extLst>
          </p:cNvPr>
          <p:cNvSpPr/>
          <p:nvPr/>
        </p:nvSpPr>
        <p:spPr>
          <a:xfrm>
            <a:off x="4772025" y="2397619"/>
            <a:ext cx="239295" cy="23139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Aft>
                <a:spcPts val="600"/>
              </a:spcAft>
            </a:pPr>
            <a:r>
              <a:rPr lang="en-US" sz="1400">
                <a:solidFill>
                  <a:schemeClr val="bg1"/>
                </a:solidFill>
              </a:rPr>
              <a:t>3</a:t>
            </a: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A5CC9CF-246C-9F68-3491-E860E069D4FE}"/>
              </a:ext>
            </a:extLst>
          </p:cNvPr>
          <p:cNvSpPr/>
          <p:nvPr/>
        </p:nvSpPr>
        <p:spPr>
          <a:xfrm>
            <a:off x="717550" y="4943385"/>
            <a:ext cx="239295" cy="23139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Aft>
                <a:spcPts val="600"/>
              </a:spcAft>
            </a:pPr>
            <a:r>
              <a:rPr lang="en-US" sz="1400">
                <a:solidFill>
                  <a:schemeClr val="bg1"/>
                </a:solidFill>
              </a:rPr>
              <a:t>1</a:t>
            </a:r>
            <a:endParaRPr lang="en-US" sz="14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9169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84D439-879A-541C-5274-A9667454C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Entity Relationship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352642-711B-582F-4A08-70A07C3F2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09" y="845978"/>
            <a:ext cx="10341182" cy="572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50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380950-AFA9-1237-FAD6-CCE9FDAF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SystemDataType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9FBC20-995B-24CF-F280-4228299D4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919" y="698473"/>
            <a:ext cx="3134162" cy="57729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Callout: Line 11">
            <a:extLst>
              <a:ext uri="{FF2B5EF4-FFF2-40B4-BE49-F238E27FC236}">
                <a16:creationId xmlns:a16="http://schemas.microsoft.com/office/drawing/2014/main" id="{296287D2-463D-55F1-29B0-3B781050795D}"/>
              </a:ext>
            </a:extLst>
          </p:cNvPr>
          <p:cNvSpPr/>
          <p:nvPr/>
        </p:nvSpPr>
        <p:spPr>
          <a:xfrm>
            <a:off x="4619419" y="3277040"/>
            <a:ext cx="2953162" cy="593175"/>
          </a:xfrm>
          <a:prstGeom prst="borderCallout1">
            <a:avLst>
              <a:gd name="adj1" fmla="val 55354"/>
              <a:gd name="adj2" fmla="val 91"/>
              <a:gd name="adj3" fmla="val 51095"/>
              <a:gd name="adj4" fmla="val -17986"/>
            </a:avLst>
          </a:prstGeom>
          <a:noFill/>
          <a:ln w="28575">
            <a:solidFill>
              <a:srgbClr val="1DA8E7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BA56D3D-A021-5CC4-0988-7C990252CFCA}"/>
              </a:ext>
            </a:extLst>
          </p:cNvPr>
          <p:cNvSpPr/>
          <p:nvPr/>
        </p:nvSpPr>
        <p:spPr>
          <a:xfrm>
            <a:off x="1690383" y="3432991"/>
            <a:ext cx="2324100" cy="30392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SystemDataType</a:t>
            </a:r>
          </a:p>
        </p:txBody>
      </p:sp>
      <p:sp>
        <p:nvSpPr>
          <p:cNvPr id="14" name="Callout: Line 13">
            <a:extLst>
              <a:ext uri="{FF2B5EF4-FFF2-40B4-BE49-F238E27FC236}">
                <a16:creationId xmlns:a16="http://schemas.microsoft.com/office/drawing/2014/main" id="{CFC096AD-E7BA-8D17-D111-2111A6551DBD}"/>
              </a:ext>
            </a:extLst>
          </p:cNvPr>
          <p:cNvSpPr/>
          <p:nvPr/>
        </p:nvSpPr>
        <p:spPr>
          <a:xfrm>
            <a:off x="4619419" y="3972536"/>
            <a:ext cx="2953162" cy="2060404"/>
          </a:xfrm>
          <a:prstGeom prst="borderCallout1">
            <a:avLst>
              <a:gd name="adj1" fmla="val 19312"/>
              <a:gd name="adj2" fmla="val 99432"/>
              <a:gd name="adj3" fmla="val -5320"/>
              <a:gd name="adj4" fmla="val 115329"/>
            </a:avLst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65BC7F7-4569-9A5D-AE30-46771CA108B6}"/>
              </a:ext>
            </a:extLst>
          </p:cNvPr>
          <p:cNvSpPr/>
          <p:nvPr/>
        </p:nvSpPr>
        <p:spPr>
          <a:xfrm>
            <a:off x="7961734" y="3497541"/>
            <a:ext cx="2324100" cy="30392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ListColumnChoice</a:t>
            </a:r>
          </a:p>
        </p:txBody>
      </p:sp>
      <p:sp>
        <p:nvSpPr>
          <p:cNvPr id="17" name="Callout: Line 16">
            <a:extLst>
              <a:ext uri="{FF2B5EF4-FFF2-40B4-BE49-F238E27FC236}">
                <a16:creationId xmlns:a16="http://schemas.microsoft.com/office/drawing/2014/main" id="{7FC1E3D7-067D-3BF1-54F9-B854271C8F60}"/>
              </a:ext>
            </a:extLst>
          </p:cNvPr>
          <p:cNvSpPr/>
          <p:nvPr/>
        </p:nvSpPr>
        <p:spPr>
          <a:xfrm>
            <a:off x="4771819" y="4248150"/>
            <a:ext cx="1200356" cy="390525"/>
          </a:xfrm>
          <a:prstGeom prst="borderCallout1">
            <a:avLst>
              <a:gd name="adj1" fmla="val 72970"/>
              <a:gd name="adj2" fmla="val 101019"/>
              <a:gd name="adj3" fmla="val 104436"/>
              <a:gd name="adj4" fmla="val 263716"/>
            </a:avLst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0A7115-621D-30B1-CC6B-3C31CB8A0C2F}"/>
              </a:ext>
            </a:extLst>
          </p:cNvPr>
          <p:cNvSpPr txBox="1"/>
          <p:nvPr/>
        </p:nvSpPr>
        <p:spPr>
          <a:xfrm>
            <a:off x="7815481" y="4294227"/>
            <a:ext cx="35097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5D39"/>
                </a:solidFill>
              </a:rPr>
              <a:t>ListColumnChoice.ChoiceValue</a:t>
            </a:r>
          </a:p>
          <a:p>
            <a:r>
              <a:rPr lang="en-US">
                <a:solidFill>
                  <a:srgbClr val="005D39"/>
                </a:solidFill>
              </a:rPr>
              <a:t>ListColumnChoice.Color</a:t>
            </a:r>
          </a:p>
          <a:p>
            <a:r>
              <a:rPr lang="en-US">
                <a:solidFill>
                  <a:srgbClr val="005D39"/>
                </a:solidFill>
              </a:rPr>
              <a:t>ListColumnChoice.DisplayOrder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BDEF974-9544-0287-73BC-40BAC121D754}"/>
              </a:ext>
            </a:extLst>
          </p:cNvPr>
          <p:cNvSpPr/>
          <p:nvPr/>
        </p:nvSpPr>
        <p:spPr>
          <a:xfrm>
            <a:off x="4771819" y="4719026"/>
            <a:ext cx="1200356" cy="390525"/>
          </a:xfrm>
          <a:prstGeom prst="rect">
            <a:avLst/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50A0BE-7EBA-B2CA-41C0-99201531ECB5}"/>
              </a:ext>
            </a:extLst>
          </p:cNvPr>
          <p:cNvSpPr/>
          <p:nvPr/>
        </p:nvSpPr>
        <p:spPr>
          <a:xfrm>
            <a:off x="4771819" y="5133533"/>
            <a:ext cx="1200356" cy="390525"/>
          </a:xfrm>
          <a:prstGeom prst="rect">
            <a:avLst/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775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46630-8A06-5E73-4AED-D967A0C33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FDC7CD-BFA2-993B-9C74-3BE4F9EAC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SystemDataType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440056-AB34-EC7F-8A78-F5125ECE9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14" y="1536883"/>
            <a:ext cx="11090972" cy="3538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CD908A-E7F8-3EDD-D790-90B5CCAC8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4219" y="1488890"/>
            <a:ext cx="1799967" cy="3573463"/>
          </a:xfrm>
          <a:prstGeom prst="rect">
            <a:avLst/>
          </a:prstGeom>
        </p:spPr>
      </p:pic>
      <p:sp>
        <p:nvSpPr>
          <p:cNvPr id="10" name="Callout: Line 9">
            <a:extLst>
              <a:ext uri="{FF2B5EF4-FFF2-40B4-BE49-F238E27FC236}">
                <a16:creationId xmlns:a16="http://schemas.microsoft.com/office/drawing/2014/main" id="{60B4E770-366C-F23F-FC20-74682F7F8D7A}"/>
              </a:ext>
            </a:extLst>
          </p:cNvPr>
          <p:cNvSpPr/>
          <p:nvPr/>
        </p:nvSpPr>
        <p:spPr>
          <a:xfrm>
            <a:off x="8229394" y="3429000"/>
            <a:ext cx="1314656" cy="403896"/>
          </a:xfrm>
          <a:prstGeom prst="borderCallout1">
            <a:avLst>
              <a:gd name="adj1" fmla="val 45253"/>
              <a:gd name="adj2" fmla="val 172"/>
              <a:gd name="adj3" fmla="val 37129"/>
              <a:gd name="adj4" fmla="val -73047"/>
            </a:avLst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CF69524-2914-8222-782A-6A8E4A64D84F}"/>
              </a:ext>
            </a:extLst>
          </p:cNvPr>
          <p:cNvSpPr/>
          <p:nvPr/>
        </p:nvSpPr>
        <p:spPr>
          <a:xfrm>
            <a:off x="4828009" y="3478988"/>
            <a:ext cx="2324100" cy="30392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ListColumnChoice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418BDC6-E192-2F92-B719-737ABCBF64AD}"/>
              </a:ext>
            </a:extLst>
          </p:cNvPr>
          <p:cNvSpPr/>
          <p:nvPr/>
        </p:nvSpPr>
        <p:spPr>
          <a:xfrm>
            <a:off x="8229394" y="3909401"/>
            <a:ext cx="1314656" cy="390525"/>
          </a:xfrm>
          <a:prstGeom prst="rect">
            <a:avLst/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CC88B8-A54D-FD2B-44C5-9F7F14E4E597}"/>
              </a:ext>
            </a:extLst>
          </p:cNvPr>
          <p:cNvSpPr/>
          <p:nvPr/>
        </p:nvSpPr>
        <p:spPr>
          <a:xfrm>
            <a:off x="8229394" y="4452936"/>
            <a:ext cx="1314656" cy="390525"/>
          </a:xfrm>
          <a:prstGeom prst="rect">
            <a:avLst/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7" name="Callout: Line 16">
            <a:extLst>
              <a:ext uri="{FF2B5EF4-FFF2-40B4-BE49-F238E27FC236}">
                <a16:creationId xmlns:a16="http://schemas.microsoft.com/office/drawing/2014/main" id="{69A28FB9-6C9C-CACB-753A-CB8DD7BAD780}"/>
              </a:ext>
            </a:extLst>
          </p:cNvPr>
          <p:cNvSpPr/>
          <p:nvPr/>
        </p:nvSpPr>
        <p:spPr>
          <a:xfrm>
            <a:off x="8041551" y="1536882"/>
            <a:ext cx="1799967" cy="3435167"/>
          </a:xfrm>
          <a:prstGeom prst="borderCallout1">
            <a:avLst>
              <a:gd name="adj1" fmla="val 5879"/>
              <a:gd name="adj2" fmla="val 712"/>
              <a:gd name="adj3" fmla="val -3908"/>
              <a:gd name="adj4" fmla="val -50131"/>
            </a:avLst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D2AE308-F9A6-5EDF-201A-BF2EFE4F6B5C}"/>
              </a:ext>
            </a:extLst>
          </p:cNvPr>
          <p:cNvSpPr/>
          <p:nvPr/>
        </p:nvSpPr>
        <p:spPr>
          <a:xfrm>
            <a:off x="4162425" y="1173565"/>
            <a:ext cx="2903959" cy="3039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ListDynamicColumn.Id = 1</a:t>
            </a:r>
          </a:p>
        </p:txBody>
      </p:sp>
      <p:sp>
        <p:nvSpPr>
          <p:cNvPr id="19" name="Callout: Line 18">
            <a:extLst>
              <a:ext uri="{FF2B5EF4-FFF2-40B4-BE49-F238E27FC236}">
                <a16:creationId xmlns:a16="http://schemas.microsoft.com/office/drawing/2014/main" id="{8DA00E33-187E-9375-6533-592F397BC1E6}"/>
              </a:ext>
            </a:extLst>
          </p:cNvPr>
          <p:cNvSpPr/>
          <p:nvPr/>
        </p:nvSpPr>
        <p:spPr>
          <a:xfrm>
            <a:off x="9878638" y="1536883"/>
            <a:ext cx="1799967" cy="3435167"/>
          </a:xfrm>
          <a:prstGeom prst="borderCallout1">
            <a:avLst>
              <a:gd name="adj1" fmla="val 56"/>
              <a:gd name="adj2" fmla="val 17116"/>
              <a:gd name="adj3" fmla="val -8067"/>
              <a:gd name="adj4" fmla="val 8078"/>
            </a:avLst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8B181DB-F5BB-040C-FA3B-FF5CCBE82546}"/>
              </a:ext>
            </a:extLst>
          </p:cNvPr>
          <p:cNvSpPr/>
          <p:nvPr/>
        </p:nvSpPr>
        <p:spPr>
          <a:xfrm>
            <a:off x="8620125" y="869645"/>
            <a:ext cx="2903959" cy="3039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ListDynamicColumn.Id =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BD40A10-2D48-C96C-D94E-68DD5715DFB4}"/>
              </a:ext>
            </a:extLst>
          </p:cNvPr>
          <p:cNvSpPr/>
          <p:nvPr/>
        </p:nvSpPr>
        <p:spPr>
          <a:xfrm>
            <a:off x="10029361" y="3392383"/>
            <a:ext cx="1314656" cy="390525"/>
          </a:xfrm>
          <a:prstGeom prst="rect">
            <a:avLst/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55FE5C-0473-2526-D540-E7EEB03B764D}"/>
              </a:ext>
            </a:extLst>
          </p:cNvPr>
          <p:cNvSpPr/>
          <p:nvPr/>
        </p:nvSpPr>
        <p:spPr>
          <a:xfrm>
            <a:off x="10038886" y="3909401"/>
            <a:ext cx="1314656" cy="390525"/>
          </a:xfrm>
          <a:prstGeom prst="rect">
            <a:avLst/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0FB2D3-ED5A-D20A-09D4-23FBDDB0091F}"/>
              </a:ext>
            </a:extLst>
          </p:cNvPr>
          <p:cNvSpPr/>
          <p:nvPr/>
        </p:nvSpPr>
        <p:spPr>
          <a:xfrm>
            <a:off x="10029361" y="4419988"/>
            <a:ext cx="1314656" cy="390525"/>
          </a:xfrm>
          <a:prstGeom prst="rect">
            <a:avLst/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9C0236-E8FE-6C47-F787-03F65BB12C80}"/>
              </a:ext>
            </a:extLst>
          </p:cNvPr>
          <p:cNvSpPr txBox="1"/>
          <p:nvPr/>
        </p:nvSpPr>
        <p:spPr>
          <a:xfrm>
            <a:off x="431999" y="5315103"/>
            <a:ext cx="6972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=&gt; Each choice belongs to exactly one ListDynamicColumn (Id).</a:t>
            </a:r>
          </a:p>
        </p:txBody>
      </p:sp>
    </p:spTree>
    <p:extLst>
      <p:ext uri="{BB962C8B-B14F-4D97-AF65-F5344CB8AC3E}">
        <p14:creationId xmlns:p14="http://schemas.microsoft.com/office/powerpoint/2010/main" val="16570381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9B19B3-AF83-1C81-4D32-795943E4E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SystemDataType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8A873-7686-9F94-7087-CBFCF1635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472" y="1126575"/>
            <a:ext cx="2848373" cy="44297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2C2308-1A7E-94C3-2B17-EB9C748D8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500" y="1098000"/>
            <a:ext cx="2876951" cy="53347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5DBF2B-230C-7275-A8AA-E457491E4B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15" t="1080" r="9798" b="50000"/>
          <a:stretch>
            <a:fillRect/>
          </a:stretch>
        </p:blipFill>
        <p:spPr>
          <a:xfrm>
            <a:off x="518122" y="3429000"/>
            <a:ext cx="2333625" cy="30384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Callout: Line 9">
            <a:extLst>
              <a:ext uri="{FF2B5EF4-FFF2-40B4-BE49-F238E27FC236}">
                <a16:creationId xmlns:a16="http://schemas.microsoft.com/office/drawing/2014/main" id="{1EEC34B9-2301-CA62-8F3E-E9951D607C20}"/>
              </a:ext>
            </a:extLst>
          </p:cNvPr>
          <p:cNvSpPr/>
          <p:nvPr/>
        </p:nvSpPr>
        <p:spPr>
          <a:xfrm>
            <a:off x="518122" y="3400424"/>
            <a:ext cx="2333625" cy="3067051"/>
          </a:xfrm>
          <a:prstGeom prst="borderCallout1">
            <a:avLst>
              <a:gd name="adj1" fmla="val -19"/>
              <a:gd name="adj2" fmla="val 21081"/>
              <a:gd name="adj3" fmla="val -14571"/>
              <a:gd name="adj4" fmla="val 17801"/>
            </a:avLst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B65184-EDC7-15AC-9F8B-ADA05823D788}"/>
              </a:ext>
            </a:extLst>
          </p:cNvPr>
          <p:cNvSpPr/>
          <p:nvPr/>
        </p:nvSpPr>
        <p:spPr>
          <a:xfrm>
            <a:off x="2985296" y="4371976"/>
            <a:ext cx="2691603" cy="381000"/>
          </a:xfrm>
          <a:prstGeom prst="rect">
            <a:avLst/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260F1D-B0B0-0AA7-638B-5CADA995B966}"/>
              </a:ext>
            </a:extLst>
          </p:cNvPr>
          <p:cNvSpPr/>
          <p:nvPr/>
        </p:nvSpPr>
        <p:spPr>
          <a:xfrm>
            <a:off x="2985296" y="5051184"/>
            <a:ext cx="2704900" cy="381000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" name="Callout: Line 14">
            <a:extLst>
              <a:ext uri="{FF2B5EF4-FFF2-40B4-BE49-F238E27FC236}">
                <a16:creationId xmlns:a16="http://schemas.microsoft.com/office/drawing/2014/main" id="{3A353E65-080E-5201-E962-05B24B75EA16}"/>
              </a:ext>
            </a:extLst>
          </p:cNvPr>
          <p:cNvSpPr/>
          <p:nvPr/>
        </p:nvSpPr>
        <p:spPr>
          <a:xfrm>
            <a:off x="8577069" y="3314699"/>
            <a:ext cx="2462406" cy="304801"/>
          </a:xfrm>
          <a:prstGeom prst="borderCallout1">
            <a:avLst>
              <a:gd name="adj1" fmla="val 42481"/>
              <a:gd name="adj2" fmla="val -552"/>
              <a:gd name="adj3" fmla="val 37304"/>
              <a:gd name="adj4" fmla="val -21917"/>
            </a:avLst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18B73D-3B17-234B-95EC-EC01B914ECD5}"/>
              </a:ext>
            </a:extLst>
          </p:cNvPr>
          <p:cNvSpPr/>
          <p:nvPr/>
        </p:nvSpPr>
        <p:spPr>
          <a:xfrm>
            <a:off x="8577069" y="3774898"/>
            <a:ext cx="2462406" cy="304801"/>
          </a:xfrm>
          <a:prstGeom prst="rect">
            <a:avLst/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6A207A-707E-CC50-15C6-2F7EC99CB995}"/>
              </a:ext>
            </a:extLst>
          </p:cNvPr>
          <p:cNvSpPr/>
          <p:nvPr/>
        </p:nvSpPr>
        <p:spPr>
          <a:xfrm>
            <a:off x="8577069" y="4219575"/>
            <a:ext cx="2462406" cy="304801"/>
          </a:xfrm>
          <a:prstGeom prst="rect">
            <a:avLst/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3B83CB-E03A-EEA0-A2FB-FBB06D6669C4}"/>
              </a:ext>
            </a:extLst>
          </p:cNvPr>
          <p:cNvSpPr/>
          <p:nvPr/>
        </p:nvSpPr>
        <p:spPr>
          <a:xfrm>
            <a:off x="8577069" y="4667251"/>
            <a:ext cx="2462406" cy="304801"/>
          </a:xfrm>
          <a:prstGeom prst="rect">
            <a:avLst/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295B90-B167-8086-617D-BCF7848BFAC3}"/>
              </a:ext>
            </a:extLst>
          </p:cNvPr>
          <p:cNvSpPr/>
          <p:nvPr/>
        </p:nvSpPr>
        <p:spPr>
          <a:xfrm>
            <a:off x="8577069" y="5133977"/>
            <a:ext cx="2462406" cy="304801"/>
          </a:xfrm>
          <a:prstGeom prst="rect">
            <a:avLst/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63CD1D-5CA6-B15C-55C0-1264D01DF5B8}"/>
              </a:ext>
            </a:extLst>
          </p:cNvPr>
          <p:cNvSpPr/>
          <p:nvPr/>
        </p:nvSpPr>
        <p:spPr>
          <a:xfrm>
            <a:off x="8577069" y="5600703"/>
            <a:ext cx="2462406" cy="304801"/>
          </a:xfrm>
          <a:prstGeom prst="rect">
            <a:avLst/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5095928-8722-FDAA-07B5-3307D147D355}"/>
              </a:ext>
            </a:extLst>
          </p:cNvPr>
          <p:cNvSpPr/>
          <p:nvPr/>
        </p:nvSpPr>
        <p:spPr>
          <a:xfrm>
            <a:off x="8577069" y="6045298"/>
            <a:ext cx="2462406" cy="304801"/>
          </a:xfrm>
          <a:prstGeom prst="rect">
            <a:avLst/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2" name="Callout: Line 21">
            <a:extLst>
              <a:ext uri="{FF2B5EF4-FFF2-40B4-BE49-F238E27FC236}">
                <a16:creationId xmlns:a16="http://schemas.microsoft.com/office/drawing/2014/main" id="{3B82CE65-4FA8-FD61-A800-AB6A20132627}"/>
              </a:ext>
            </a:extLst>
          </p:cNvPr>
          <p:cNvSpPr/>
          <p:nvPr/>
        </p:nvSpPr>
        <p:spPr>
          <a:xfrm>
            <a:off x="8577069" y="2096810"/>
            <a:ext cx="2671956" cy="304801"/>
          </a:xfrm>
          <a:prstGeom prst="borderCallout1">
            <a:avLst>
              <a:gd name="adj1" fmla="val 42481"/>
              <a:gd name="adj2" fmla="val -552"/>
              <a:gd name="adj3" fmla="val 37304"/>
              <a:gd name="adj4" fmla="val -21917"/>
            </a:avLst>
          </a:pr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11758FE-9DB8-A877-4006-16368D6B81A9}"/>
              </a:ext>
            </a:extLst>
          </p:cNvPr>
          <p:cNvSpPr/>
          <p:nvPr/>
        </p:nvSpPr>
        <p:spPr>
          <a:xfrm>
            <a:off x="518122" y="2578705"/>
            <a:ext cx="605828" cy="30392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327C5D7-8A6E-DB0B-0F54-4FDD7D133512}"/>
              </a:ext>
            </a:extLst>
          </p:cNvPr>
          <p:cNvSpPr/>
          <p:nvPr/>
        </p:nvSpPr>
        <p:spPr>
          <a:xfrm>
            <a:off x="6406157" y="1857375"/>
            <a:ext cx="1496124" cy="53126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ListDynamicColumn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A911CB-A1E9-0D1F-BA8D-D06D89B378A9}"/>
              </a:ext>
            </a:extLst>
          </p:cNvPr>
          <p:cNvSpPr txBox="1"/>
          <p:nvPr/>
        </p:nvSpPr>
        <p:spPr>
          <a:xfrm>
            <a:off x="5800527" y="5051184"/>
            <a:ext cx="23619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Aft>
                <a:spcPts val="600"/>
              </a:spcAft>
            </a:pPr>
            <a:r>
              <a:rPr lang="en-US" sz="1400">
                <a:solidFill>
                  <a:schemeClr val="tx2">
                    <a:lumMod val="60000"/>
                    <a:lumOff val="40000"/>
                  </a:schemeClr>
                </a:solidFill>
              </a:rPr>
              <a:t>ListDynamicColumn.</a:t>
            </a:r>
            <a:r>
              <a:rPr lang="en-US" sz="1400" b="1">
                <a:solidFill>
                  <a:srgbClr val="00B050"/>
                </a:solidFill>
              </a:rPr>
              <a:t>ListId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E607AC-8226-93F9-14AB-DD1407F21792}"/>
              </a:ext>
            </a:extLst>
          </p:cNvPr>
          <p:cNvSpPr txBox="1"/>
          <p:nvPr/>
        </p:nvSpPr>
        <p:spPr>
          <a:xfrm>
            <a:off x="5800527" y="4413648"/>
            <a:ext cx="7202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Aft>
                <a:spcPts val="600"/>
              </a:spcAft>
            </a:pPr>
            <a:r>
              <a:rPr lang="en-US" sz="1400">
                <a:solidFill>
                  <a:srgbClr val="00B050"/>
                </a:solidFill>
              </a:rPr>
              <a:t>ListId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FE53CB5-D2C7-7CA1-0F0A-2556C061414F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6160666" y="4721425"/>
            <a:ext cx="1545059" cy="329759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3AE4BBA-EAF8-2094-3C59-7BA782167DD0}"/>
              </a:ext>
            </a:extLst>
          </p:cNvPr>
          <p:cNvSpPr txBox="1"/>
          <p:nvPr/>
        </p:nvSpPr>
        <p:spPr>
          <a:xfrm>
            <a:off x="5990076" y="3032118"/>
            <a:ext cx="23619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Aft>
                <a:spcPts val="600"/>
              </a:spcAft>
            </a:pPr>
            <a:r>
              <a:rPr lang="en-US" sz="1400">
                <a:solidFill>
                  <a:srgbClr val="FF0000"/>
                </a:solidFill>
              </a:rPr>
              <a:t>ListDynamicColumn</a:t>
            </a:r>
            <a:r>
              <a:rPr lang="en-US" sz="1400">
                <a:solidFill>
                  <a:schemeClr val="tx2">
                    <a:lumMod val="60000"/>
                    <a:lumOff val="40000"/>
                  </a:schemeClr>
                </a:solidFill>
              </a:rPr>
              <a:t>.</a:t>
            </a:r>
            <a:r>
              <a:rPr lang="en-US" sz="1400" b="1">
                <a:solidFill>
                  <a:srgbClr val="00B050"/>
                </a:solidFill>
              </a:rPr>
              <a:t>ListId</a:t>
            </a:r>
          </a:p>
        </p:txBody>
      </p:sp>
    </p:spTree>
    <p:extLst>
      <p:ext uri="{BB962C8B-B14F-4D97-AF65-F5344CB8AC3E}">
        <p14:creationId xmlns:p14="http://schemas.microsoft.com/office/powerpoint/2010/main" val="2347669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23C01E-0693-AE7C-EF89-9149F1D8D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ListColumnLookUpMap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72364A-4090-EB1D-94CC-FE97B4582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99" y="1191017"/>
            <a:ext cx="5362311" cy="2654255"/>
          </a:xfrm>
          <a:prstGeom prst="rect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A8FB50-8290-40E4-AB44-B98DD370A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99" y="4155939"/>
            <a:ext cx="8287907" cy="24482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282BE5-A62F-0A6E-32DC-0EDAB496B9EE}"/>
              </a:ext>
            </a:extLst>
          </p:cNvPr>
          <p:cNvSpPr/>
          <p:nvPr/>
        </p:nvSpPr>
        <p:spPr>
          <a:xfrm>
            <a:off x="835364" y="1761380"/>
            <a:ext cx="1413314" cy="2083892"/>
          </a:xfrm>
          <a:prstGeom prst="rect">
            <a:avLst/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F131F5-32DD-22DE-D687-791875A143E2}"/>
              </a:ext>
            </a:extLst>
          </p:cNvPr>
          <p:cNvSpPr/>
          <p:nvPr/>
        </p:nvSpPr>
        <p:spPr>
          <a:xfrm>
            <a:off x="3806889" y="4767943"/>
            <a:ext cx="1206760" cy="1822831"/>
          </a:xfrm>
          <a:prstGeom prst="rect">
            <a:avLst/>
          </a:prstGeom>
          <a:noFill/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94B3F1-F120-1CFC-6A70-BDCDF39468C6}"/>
              </a:ext>
            </a:extLst>
          </p:cNvPr>
          <p:cNvSpPr/>
          <p:nvPr/>
        </p:nvSpPr>
        <p:spPr>
          <a:xfrm>
            <a:off x="3299286" y="1761380"/>
            <a:ext cx="1188738" cy="2083892"/>
          </a:xfrm>
          <a:prstGeom prst="rect">
            <a:avLst/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2F4D61-70FC-9732-D086-B8C9029FA283}"/>
              </a:ext>
            </a:extLst>
          </p:cNvPr>
          <p:cNvSpPr/>
          <p:nvPr/>
        </p:nvSpPr>
        <p:spPr>
          <a:xfrm>
            <a:off x="4546798" y="1761380"/>
            <a:ext cx="1188738" cy="2083892"/>
          </a:xfrm>
          <a:prstGeom prst="rect">
            <a:avLst/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30D9B9-A44A-A3BC-F9B6-53AB31643BE4}"/>
              </a:ext>
            </a:extLst>
          </p:cNvPr>
          <p:cNvSpPr/>
          <p:nvPr/>
        </p:nvSpPr>
        <p:spPr>
          <a:xfrm>
            <a:off x="5104162" y="4777273"/>
            <a:ext cx="1352621" cy="1822831"/>
          </a:xfrm>
          <a:prstGeom prst="rect">
            <a:avLst/>
          </a:prstGeom>
          <a:noFill/>
          <a:ln w="28575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EF16C0-8C84-0C2E-8F0B-BC8C6DF1812E}"/>
              </a:ext>
            </a:extLst>
          </p:cNvPr>
          <p:cNvSpPr/>
          <p:nvPr/>
        </p:nvSpPr>
        <p:spPr>
          <a:xfrm>
            <a:off x="6609183" y="4781375"/>
            <a:ext cx="1545772" cy="1822831"/>
          </a:xfrm>
          <a:prstGeom prst="rect">
            <a:avLst/>
          </a:prstGeom>
          <a:noFill/>
          <a:ln w="28575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464ED99-2EE6-AFDE-A2CD-5756E82356F8}"/>
              </a:ext>
            </a:extLst>
          </p:cNvPr>
          <p:cNvSpPr/>
          <p:nvPr/>
        </p:nvSpPr>
        <p:spPr>
          <a:xfrm>
            <a:off x="2093921" y="1364443"/>
            <a:ext cx="1964895" cy="30392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SourceColumn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F6096F6-3583-272A-CF2D-60D47E44FCC3}"/>
              </a:ext>
            </a:extLst>
          </p:cNvPr>
          <p:cNvSpPr/>
          <p:nvPr/>
        </p:nvSpPr>
        <p:spPr>
          <a:xfrm>
            <a:off x="3589712" y="4371888"/>
            <a:ext cx="1641114" cy="30392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TargetColumn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3BB5558-0C4D-982A-0CE2-309AD85D23D1}"/>
              </a:ext>
            </a:extLst>
          </p:cNvPr>
          <p:cNvSpPr/>
          <p:nvPr/>
        </p:nvSpPr>
        <p:spPr>
          <a:xfrm>
            <a:off x="5473800" y="4239933"/>
            <a:ext cx="5362310" cy="44924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ListColumnLookUpMap.IsAdditionalColumn = true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64340E-0CE6-B3A1-86E1-0184A426A513}"/>
              </a:ext>
            </a:extLst>
          </p:cNvPr>
          <p:cNvSpPr/>
          <p:nvPr/>
        </p:nvSpPr>
        <p:spPr>
          <a:xfrm>
            <a:off x="5166049" y="4878262"/>
            <a:ext cx="1225420" cy="268586"/>
          </a:xfrm>
          <a:prstGeom prst="rect">
            <a:avLst/>
          </a:prstGeom>
          <a:noFill/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533512-6E29-AB0F-5234-57B57D512FA0}"/>
              </a:ext>
            </a:extLst>
          </p:cNvPr>
          <p:cNvSpPr/>
          <p:nvPr/>
        </p:nvSpPr>
        <p:spPr>
          <a:xfrm>
            <a:off x="6743476" y="4861063"/>
            <a:ext cx="1225420" cy="268586"/>
          </a:xfrm>
          <a:prstGeom prst="rect">
            <a:avLst/>
          </a:prstGeom>
          <a:noFill/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7513AB1-DFA7-ED4F-9879-32DEC6B33A2E}"/>
              </a:ext>
            </a:extLst>
          </p:cNvPr>
          <p:cNvSpPr/>
          <p:nvPr/>
        </p:nvSpPr>
        <p:spPr>
          <a:xfrm>
            <a:off x="4410269" y="794080"/>
            <a:ext cx="1413315" cy="3039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SourceList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8DE8B43-6B9E-ED8E-8BB3-3864B5C7A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247" y="1886946"/>
            <a:ext cx="6115904" cy="8192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D1A5151-3E94-195C-A3FF-E1D54E49BBAE}"/>
              </a:ext>
            </a:extLst>
          </p:cNvPr>
          <p:cNvSpPr txBox="1"/>
          <p:nvPr/>
        </p:nvSpPr>
        <p:spPr>
          <a:xfrm>
            <a:off x="6011247" y="1473567"/>
            <a:ext cx="610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ysClr val="windowText" lastClr="000000"/>
                </a:solidFill>
              </a:rPr>
              <a:t>ListColumnLookUpMap example data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9194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034CF27-4CFC-E0F3-E419-020D4F0FF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694" y="1088150"/>
            <a:ext cx="8698802" cy="48072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8A1BA4F-DA5D-890B-EB05-874FE4F53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ListRow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941BFF2F-2006-8A86-EE19-FE96B9D3FD90}"/>
              </a:ext>
            </a:extLst>
          </p:cNvPr>
          <p:cNvSpPr/>
          <p:nvPr/>
        </p:nvSpPr>
        <p:spPr>
          <a:xfrm>
            <a:off x="866356" y="1113925"/>
            <a:ext cx="1166790" cy="319910"/>
          </a:xfrm>
          <a:prstGeom prst="borderCallout1">
            <a:avLst>
              <a:gd name="adj1" fmla="val 40879"/>
              <a:gd name="adj2" fmla="val 100672"/>
              <a:gd name="adj3" fmla="val 36925"/>
              <a:gd name="adj4" fmla="val 134596"/>
            </a:avLst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D55A970-0EFF-89D6-B8CE-492409C458D8}"/>
              </a:ext>
            </a:extLst>
          </p:cNvPr>
          <p:cNvSpPr/>
          <p:nvPr/>
        </p:nvSpPr>
        <p:spPr>
          <a:xfrm>
            <a:off x="2445590" y="1174668"/>
            <a:ext cx="1034726" cy="3039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ListRow</a:t>
            </a:r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BD5543A2-E479-A2BA-A619-7289BC8EFCB8}"/>
              </a:ext>
            </a:extLst>
          </p:cNvPr>
          <p:cNvSpPr/>
          <p:nvPr/>
        </p:nvSpPr>
        <p:spPr>
          <a:xfrm>
            <a:off x="866356" y="4457486"/>
            <a:ext cx="5811196" cy="1351380"/>
          </a:xfrm>
          <a:prstGeom prst="borderCallout1">
            <a:avLst>
              <a:gd name="adj1" fmla="val 100425"/>
              <a:gd name="adj2" fmla="val 36502"/>
              <a:gd name="adj3" fmla="val 124326"/>
              <a:gd name="adj4" fmla="val 41567"/>
            </a:avLst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CA9A021-1DA8-AA36-AB37-23B1FC53ADD7}"/>
              </a:ext>
            </a:extLst>
          </p:cNvPr>
          <p:cNvSpPr/>
          <p:nvPr/>
        </p:nvSpPr>
        <p:spPr>
          <a:xfrm>
            <a:off x="3349688" y="6144864"/>
            <a:ext cx="2268041" cy="30392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ListDynamicColumn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11422F-393E-78BF-90F9-B27A6B297CB0}"/>
              </a:ext>
            </a:extLst>
          </p:cNvPr>
          <p:cNvSpPr/>
          <p:nvPr/>
        </p:nvSpPr>
        <p:spPr>
          <a:xfrm>
            <a:off x="866356" y="3679432"/>
            <a:ext cx="5811196" cy="691537"/>
          </a:xfrm>
          <a:prstGeom prst="rect">
            <a:avLst/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B1E62B-038C-BFE3-2D80-0D1B42E971B1}"/>
              </a:ext>
            </a:extLst>
          </p:cNvPr>
          <p:cNvSpPr/>
          <p:nvPr/>
        </p:nvSpPr>
        <p:spPr>
          <a:xfrm>
            <a:off x="866356" y="3022816"/>
            <a:ext cx="5811196" cy="611864"/>
          </a:xfrm>
          <a:prstGeom prst="rect">
            <a:avLst/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C332D3-0A8A-27E8-D384-9F6A8664A51C}"/>
              </a:ext>
            </a:extLst>
          </p:cNvPr>
          <p:cNvSpPr/>
          <p:nvPr/>
        </p:nvSpPr>
        <p:spPr>
          <a:xfrm>
            <a:off x="866356" y="1683316"/>
            <a:ext cx="5811196" cy="691537"/>
          </a:xfrm>
          <a:prstGeom prst="rect">
            <a:avLst/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6342A4-F843-2C43-08F9-A3350A561FC4}"/>
              </a:ext>
            </a:extLst>
          </p:cNvPr>
          <p:cNvSpPr/>
          <p:nvPr/>
        </p:nvSpPr>
        <p:spPr>
          <a:xfrm>
            <a:off x="866356" y="2331279"/>
            <a:ext cx="5811196" cy="691537"/>
          </a:xfrm>
          <a:prstGeom prst="rect">
            <a:avLst/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1" name="Callout: Line 20">
            <a:extLst>
              <a:ext uri="{FF2B5EF4-FFF2-40B4-BE49-F238E27FC236}">
                <a16:creationId xmlns:a16="http://schemas.microsoft.com/office/drawing/2014/main" id="{F3E8AC4B-5DE6-94E3-2F39-0E2A8B8A2358}"/>
              </a:ext>
            </a:extLst>
          </p:cNvPr>
          <p:cNvSpPr/>
          <p:nvPr/>
        </p:nvSpPr>
        <p:spPr>
          <a:xfrm>
            <a:off x="939223" y="1745533"/>
            <a:ext cx="951723" cy="210851"/>
          </a:xfrm>
          <a:prstGeom prst="borderCallout1">
            <a:avLst>
              <a:gd name="adj1" fmla="val 42897"/>
              <a:gd name="adj2" fmla="val 99247"/>
              <a:gd name="adj3" fmla="val 44672"/>
              <a:gd name="adj4" fmla="val 150390"/>
            </a:avLst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30C932-D650-8FD4-61D4-0B73957BEF3D}"/>
              </a:ext>
            </a:extLst>
          </p:cNvPr>
          <p:cNvSpPr txBox="1"/>
          <p:nvPr/>
        </p:nvSpPr>
        <p:spPr>
          <a:xfrm>
            <a:off x="2345816" y="1682166"/>
            <a:ext cx="6097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Aft>
                <a:spcPts val="600"/>
              </a:spcAft>
            </a:pPr>
            <a:r>
              <a:rPr lang="en-US" sz="1400">
                <a:solidFill>
                  <a:srgbClr val="337D61"/>
                </a:solidFill>
              </a:rPr>
              <a:t>ListDynamicColumn.Icon / Column Name</a:t>
            </a:r>
          </a:p>
        </p:txBody>
      </p:sp>
      <p:sp>
        <p:nvSpPr>
          <p:cNvPr id="24" name="Callout: Line 23">
            <a:extLst>
              <a:ext uri="{FF2B5EF4-FFF2-40B4-BE49-F238E27FC236}">
                <a16:creationId xmlns:a16="http://schemas.microsoft.com/office/drawing/2014/main" id="{D7EF2166-032F-9913-164C-B729F5274EEA}"/>
              </a:ext>
            </a:extLst>
          </p:cNvPr>
          <p:cNvSpPr/>
          <p:nvPr/>
        </p:nvSpPr>
        <p:spPr>
          <a:xfrm>
            <a:off x="975218" y="2028463"/>
            <a:ext cx="951723" cy="210851"/>
          </a:xfrm>
          <a:prstGeom prst="borderCallout1">
            <a:avLst>
              <a:gd name="adj1" fmla="val 42897"/>
              <a:gd name="adj2" fmla="val 99247"/>
              <a:gd name="adj3" fmla="val 44672"/>
              <a:gd name="adj4" fmla="val 140586"/>
            </a:avLst>
          </a:prstGeom>
          <a:noFill/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D2D3C9-8230-AC48-4376-374D31AA1BE2}"/>
              </a:ext>
            </a:extLst>
          </p:cNvPr>
          <p:cNvSpPr txBox="1"/>
          <p:nvPr/>
        </p:nvSpPr>
        <p:spPr>
          <a:xfrm>
            <a:off x="2347145" y="1986709"/>
            <a:ext cx="914400" cy="200089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1400">
                <a:solidFill>
                  <a:srgbClr val="0070C0"/>
                </a:solidFill>
              </a:rPr>
              <a:t>ListCellValue.CellValue</a:t>
            </a:r>
            <a:endParaRPr lang="en-US" sz="1400" dirty="0" err="1">
              <a:solidFill>
                <a:srgbClr val="0070C0"/>
              </a:solidFill>
            </a:endParaRPr>
          </a:p>
        </p:txBody>
      </p:sp>
      <p:sp>
        <p:nvSpPr>
          <p:cNvPr id="27" name="Callout: Line 26">
            <a:extLst>
              <a:ext uri="{FF2B5EF4-FFF2-40B4-BE49-F238E27FC236}">
                <a16:creationId xmlns:a16="http://schemas.microsoft.com/office/drawing/2014/main" id="{50D6D44A-B47B-4F66-A189-7F95A9490F5D}"/>
              </a:ext>
            </a:extLst>
          </p:cNvPr>
          <p:cNvSpPr/>
          <p:nvPr/>
        </p:nvSpPr>
        <p:spPr>
          <a:xfrm>
            <a:off x="939222" y="4737451"/>
            <a:ext cx="1726167" cy="210851"/>
          </a:xfrm>
          <a:prstGeom prst="borderCallout1">
            <a:avLst>
              <a:gd name="adj1" fmla="val 42897"/>
              <a:gd name="adj2" fmla="val 99247"/>
              <a:gd name="adj3" fmla="val 44672"/>
              <a:gd name="adj4" fmla="val 140586"/>
            </a:avLst>
          </a:prstGeom>
          <a:noFill/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9" name="Callout: Line 28">
            <a:extLst>
              <a:ext uri="{FF2B5EF4-FFF2-40B4-BE49-F238E27FC236}">
                <a16:creationId xmlns:a16="http://schemas.microsoft.com/office/drawing/2014/main" id="{9179DB8E-58EE-08F5-0E8C-083E47674027}"/>
              </a:ext>
            </a:extLst>
          </p:cNvPr>
          <p:cNvSpPr/>
          <p:nvPr/>
        </p:nvSpPr>
        <p:spPr>
          <a:xfrm>
            <a:off x="939224" y="5090776"/>
            <a:ext cx="1726166" cy="210851"/>
          </a:xfrm>
          <a:prstGeom prst="borderCallout1">
            <a:avLst>
              <a:gd name="adj1" fmla="val 42897"/>
              <a:gd name="adj2" fmla="val 99247"/>
              <a:gd name="adj3" fmla="val -12856"/>
              <a:gd name="adj4" fmla="val 140586"/>
            </a:avLst>
          </a:prstGeom>
          <a:noFill/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007601A-6818-F0D6-CD73-2DF9ECB2CEDA}"/>
              </a:ext>
            </a:extLst>
          </p:cNvPr>
          <p:cNvSpPr/>
          <p:nvPr/>
        </p:nvSpPr>
        <p:spPr>
          <a:xfrm>
            <a:off x="3480317" y="4796342"/>
            <a:ext cx="1825636" cy="30392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FileAttachment</a:t>
            </a:r>
          </a:p>
        </p:txBody>
      </p:sp>
      <p:sp>
        <p:nvSpPr>
          <p:cNvPr id="31" name="Callout: Line 30">
            <a:extLst>
              <a:ext uri="{FF2B5EF4-FFF2-40B4-BE49-F238E27FC236}">
                <a16:creationId xmlns:a16="http://schemas.microsoft.com/office/drawing/2014/main" id="{1C4526EA-E5E8-DE4F-90D9-2685432F4A52}"/>
              </a:ext>
            </a:extLst>
          </p:cNvPr>
          <p:cNvSpPr/>
          <p:nvPr/>
        </p:nvSpPr>
        <p:spPr>
          <a:xfrm>
            <a:off x="6945025" y="2300491"/>
            <a:ext cx="2582809" cy="722325"/>
          </a:xfrm>
          <a:prstGeom prst="borderCallout1">
            <a:avLst>
              <a:gd name="adj1" fmla="val 42897"/>
              <a:gd name="adj2" fmla="val 99247"/>
              <a:gd name="adj3" fmla="val 80841"/>
              <a:gd name="adj4" fmla="val 112769"/>
            </a:avLst>
          </a:prstGeom>
          <a:noFill/>
          <a:ln w="28575">
            <a:solidFill>
              <a:srgbClr val="F398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79BAD68-2832-5F24-EE6A-068805309A72}"/>
              </a:ext>
            </a:extLst>
          </p:cNvPr>
          <p:cNvSpPr/>
          <p:nvPr/>
        </p:nvSpPr>
        <p:spPr>
          <a:xfrm>
            <a:off x="9913555" y="2870856"/>
            <a:ext cx="2035792" cy="303920"/>
          </a:xfrm>
          <a:prstGeom prst="roundRect">
            <a:avLst/>
          </a:prstGeom>
          <a:solidFill>
            <a:srgbClr val="F39800"/>
          </a:solidFill>
          <a:ln>
            <a:solidFill>
              <a:srgbClr val="F39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ListRowComment</a:t>
            </a:r>
          </a:p>
        </p:txBody>
      </p:sp>
      <p:sp>
        <p:nvSpPr>
          <p:cNvPr id="33" name="Callout: Line 32">
            <a:extLst>
              <a:ext uri="{FF2B5EF4-FFF2-40B4-BE49-F238E27FC236}">
                <a16:creationId xmlns:a16="http://schemas.microsoft.com/office/drawing/2014/main" id="{A2A7FFD1-EF6F-5C1D-E23F-2E5F4982481D}"/>
              </a:ext>
            </a:extLst>
          </p:cNvPr>
          <p:cNvSpPr/>
          <p:nvPr/>
        </p:nvSpPr>
        <p:spPr>
          <a:xfrm>
            <a:off x="6945024" y="3129667"/>
            <a:ext cx="2582809" cy="722325"/>
          </a:xfrm>
          <a:prstGeom prst="borderCallout1">
            <a:avLst>
              <a:gd name="adj1" fmla="val 42897"/>
              <a:gd name="adj2" fmla="val 99247"/>
              <a:gd name="adj3" fmla="val 16254"/>
              <a:gd name="adj4" fmla="val 113130"/>
            </a:avLst>
          </a:prstGeom>
          <a:noFill/>
          <a:ln w="28575">
            <a:solidFill>
              <a:srgbClr val="F398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9320DA1-185C-F21D-328C-37FFDE185F4A}"/>
              </a:ext>
            </a:extLst>
          </p:cNvPr>
          <p:cNvSpPr/>
          <p:nvPr/>
        </p:nvSpPr>
        <p:spPr>
          <a:xfrm>
            <a:off x="7165910" y="2374853"/>
            <a:ext cx="345234" cy="415001"/>
          </a:xfrm>
          <a:prstGeom prst="rect">
            <a:avLst/>
          </a:prstGeom>
          <a:noFill/>
          <a:ln w="28575">
            <a:solidFill>
              <a:srgbClr val="F398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01414DA-93AC-E64C-0365-73418E38997D}"/>
              </a:ext>
            </a:extLst>
          </p:cNvPr>
          <p:cNvSpPr/>
          <p:nvPr/>
        </p:nvSpPr>
        <p:spPr>
          <a:xfrm>
            <a:off x="7516292" y="2388306"/>
            <a:ext cx="345234" cy="197286"/>
          </a:xfrm>
          <a:prstGeom prst="rect">
            <a:avLst/>
          </a:prstGeom>
          <a:noFill/>
          <a:ln w="28575">
            <a:solidFill>
              <a:srgbClr val="F398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4181888-AB8B-FB3A-4056-C2C3A7EA8A28}"/>
              </a:ext>
            </a:extLst>
          </p:cNvPr>
          <p:cNvSpPr txBox="1"/>
          <p:nvPr/>
        </p:nvSpPr>
        <p:spPr>
          <a:xfrm>
            <a:off x="7981812" y="2395747"/>
            <a:ext cx="835617" cy="307777"/>
          </a:xfrm>
          <a:prstGeom prst="rect">
            <a:avLst/>
          </a:prstGeom>
          <a:solidFill>
            <a:srgbClr val="FAD699"/>
          </a:solidFill>
        </p:spPr>
        <p:txBody>
          <a:bodyPr wrap="square">
            <a:spAutoFit/>
          </a:bodyPr>
          <a:lstStyle/>
          <a:p>
            <a:pPr algn="l" rtl="0">
              <a:spcAft>
                <a:spcPts val="600"/>
              </a:spcAft>
            </a:pPr>
            <a:r>
              <a:rPr lang="en-US" sz="1400">
                <a:solidFill>
                  <a:sysClr val="windowText" lastClr="000000"/>
                </a:solidFill>
              </a:rPr>
              <a:t>Account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09EFA63-0FC2-B1CE-C458-13B7483A4EB4}"/>
              </a:ext>
            </a:extLst>
          </p:cNvPr>
          <p:cNvSpPr/>
          <p:nvPr/>
        </p:nvSpPr>
        <p:spPr>
          <a:xfrm>
            <a:off x="7511145" y="3354231"/>
            <a:ext cx="615818" cy="437443"/>
          </a:xfrm>
          <a:prstGeom prst="rect">
            <a:avLst/>
          </a:prstGeom>
          <a:noFill/>
          <a:ln w="28575">
            <a:solidFill>
              <a:srgbClr val="F398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8175A0-7F77-3477-1B51-5A80B0B09252}"/>
              </a:ext>
            </a:extLst>
          </p:cNvPr>
          <p:cNvSpPr txBox="1"/>
          <p:nvPr/>
        </p:nvSpPr>
        <p:spPr>
          <a:xfrm>
            <a:off x="6945024" y="3922667"/>
            <a:ext cx="260147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F39800"/>
                </a:solidFill>
              </a:rPr>
              <a:t>ListRowComment.Content</a:t>
            </a:r>
          </a:p>
          <a:p>
            <a:r>
              <a:rPr lang="en-US" sz="1400">
                <a:solidFill>
                  <a:srgbClr val="F39800"/>
                </a:solidFill>
              </a:rPr>
              <a:t>ListRowComment.CreatedAt</a:t>
            </a:r>
          </a:p>
          <a:p>
            <a:r>
              <a:rPr lang="en-US" sz="1400">
                <a:solidFill>
                  <a:srgbClr val="F39800"/>
                </a:solidFill>
              </a:rPr>
              <a:t>ListRowComment.CreatedBy</a:t>
            </a:r>
          </a:p>
        </p:txBody>
      </p:sp>
    </p:spTree>
    <p:extLst>
      <p:ext uri="{BB962C8B-B14F-4D97-AF65-F5344CB8AC3E}">
        <p14:creationId xmlns:p14="http://schemas.microsoft.com/office/powerpoint/2010/main" val="28440809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6E7812-587E-FCAF-F965-A1B04E651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ShareLink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5C7A18-2EC8-924A-A6B5-97506DB30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99" y="1152207"/>
            <a:ext cx="4620270" cy="45535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7CFCF4-A57D-D63E-3175-9E1F69568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49000"/>
            <a:ext cx="4696480" cy="61444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Callout: Line 13">
            <a:extLst>
              <a:ext uri="{FF2B5EF4-FFF2-40B4-BE49-F238E27FC236}">
                <a16:creationId xmlns:a16="http://schemas.microsoft.com/office/drawing/2014/main" id="{277616E1-01BB-C723-F7F7-BD8B21D5C1B9}"/>
              </a:ext>
            </a:extLst>
          </p:cNvPr>
          <p:cNvSpPr/>
          <p:nvPr/>
        </p:nvSpPr>
        <p:spPr>
          <a:xfrm>
            <a:off x="6096000" y="1647000"/>
            <a:ext cx="4696480" cy="648331"/>
          </a:xfrm>
          <a:prstGeom prst="borderCallout1">
            <a:avLst>
              <a:gd name="adj1" fmla="val 39980"/>
              <a:gd name="adj2" fmla="val 99680"/>
              <a:gd name="adj3" fmla="val 135839"/>
              <a:gd name="adj4" fmla="val 108122"/>
            </a:avLst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688C979-61F1-C235-B438-A19C16D58DB7}"/>
              </a:ext>
            </a:extLst>
          </p:cNvPr>
          <p:cNvSpPr/>
          <p:nvPr/>
        </p:nvSpPr>
        <p:spPr>
          <a:xfrm>
            <a:off x="11292909" y="2573281"/>
            <a:ext cx="899091" cy="30392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Scope</a:t>
            </a:r>
          </a:p>
        </p:txBody>
      </p:sp>
      <p:sp>
        <p:nvSpPr>
          <p:cNvPr id="16" name="Callout: Line 15">
            <a:extLst>
              <a:ext uri="{FF2B5EF4-FFF2-40B4-BE49-F238E27FC236}">
                <a16:creationId xmlns:a16="http://schemas.microsoft.com/office/drawing/2014/main" id="{750CDFAA-1056-02E8-1B1E-4D5E199E5A2F}"/>
              </a:ext>
            </a:extLst>
          </p:cNvPr>
          <p:cNvSpPr/>
          <p:nvPr/>
        </p:nvSpPr>
        <p:spPr>
          <a:xfrm>
            <a:off x="6096000" y="2401076"/>
            <a:ext cx="4696480" cy="648331"/>
          </a:xfrm>
          <a:prstGeom prst="borderCallout1">
            <a:avLst>
              <a:gd name="adj1" fmla="val 39980"/>
              <a:gd name="adj2" fmla="val 99680"/>
              <a:gd name="adj3" fmla="val 49488"/>
              <a:gd name="adj4" fmla="val 107923"/>
            </a:avLst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7" name="Callout: Line 16">
            <a:extLst>
              <a:ext uri="{FF2B5EF4-FFF2-40B4-BE49-F238E27FC236}">
                <a16:creationId xmlns:a16="http://schemas.microsoft.com/office/drawing/2014/main" id="{9950B364-8BCE-4A7F-4A74-F7E0FC21B3D4}"/>
              </a:ext>
            </a:extLst>
          </p:cNvPr>
          <p:cNvSpPr/>
          <p:nvPr/>
        </p:nvSpPr>
        <p:spPr>
          <a:xfrm>
            <a:off x="6096000" y="3129319"/>
            <a:ext cx="4696480" cy="556273"/>
          </a:xfrm>
          <a:prstGeom prst="borderCallout1">
            <a:avLst>
              <a:gd name="adj1" fmla="val 39980"/>
              <a:gd name="adj2" fmla="val 99680"/>
              <a:gd name="adj3" fmla="val -11767"/>
              <a:gd name="adj4" fmla="val 107923"/>
            </a:avLst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30368D-9A3D-648D-587C-E13F85FB89A2}"/>
              </a:ext>
            </a:extLst>
          </p:cNvPr>
          <p:cNvSpPr/>
          <p:nvPr/>
        </p:nvSpPr>
        <p:spPr>
          <a:xfrm>
            <a:off x="6142909" y="1726912"/>
            <a:ext cx="298581" cy="363145"/>
          </a:xfrm>
          <a:prstGeom prst="rect">
            <a:avLst/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391CDF-E7F0-4E28-8987-803CC55B73B1}"/>
              </a:ext>
            </a:extLst>
          </p:cNvPr>
          <p:cNvSpPr/>
          <p:nvPr/>
        </p:nvSpPr>
        <p:spPr>
          <a:xfrm>
            <a:off x="6493946" y="1789592"/>
            <a:ext cx="2123004" cy="406408"/>
          </a:xfrm>
          <a:prstGeom prst="rect">
            <a:avLst/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B89E0-1625-8AEC-788E-7B9911579669}"/>
              </a:ext>
            </a:extLst>
          </p:cNvPr>
          <p:cNvSpPr txBox="1"/>
          <p:nvPr/>
        </p:nvSpPr>
        <p:spPr>
          <a:xfrm>
            <a:off x="8718067" y="1734357"/>
            <a:ext cx="1973295" cy="505739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spcAft>
                <a:spcPts val="600"/>
              </a:spcAft>
              <a:buClr>
                <a:schemeClr val="tx1"/>
              </a:buClr>
            </a:pPr>
            <a:r>
              <a:rPr lang="en-US" sz="1200">
                <a:solidFill>
                  <a:srgbClr val="337D61"/>
                </a:solidFill>
              </a:rPr>
              <a:t>Scope.Icon /DisplayName </a:t>
            </a:r>
          </a:p>
          <a:p>
            <a:pPr algn="l" rtl="0">
              <a:spcAft>
                <a:spcPts val="600"/>
              </a:spcAft>
              <a:buClr>
                <a:schemeClr val="tx1"/>
              </a:buClr>
            </a:pPr>
            <a:r>
              <a:rPr lang="en-US" sz="1200">
                <a:solidFill>
                  <a:srgbClr val="337D61"/>
                </a:solidFill>
              </a:rPr>
              <a:t>/ScopeDescription</a:t>
            </a:r>
            <a:endParaRPr lang="en-US" sz="1200" dirty="0" err="1">
              <a:solidFill>
                <a:srgbClr val="337D61"/>
              </a:solidFill>
            </a:endParaRPr>
          </a:p>
        </p:txBody>
      </p:sp>
      <p:sp>
        <p:nvSpPr>
          <p:cNvPr id="21" name="Callout: Line 20">
            <a:extLst>
              <a:ext uri="{FF2B5EF4-FFF2-40B4-BE49-F238E27FC236}">
                <a16:creationId xmlns:a16="http://schemas.microsoft.com/office/drawing/2014/main" id="{A09A085F-FE68-827E-B961-EBBAC3329826}"/>
              </a:ext>
            </a:extLst>
          </p:cNvPr>
          <p:cNvSpPr/>
          <p:nvPr/>
        </p:nvSpPr>
        <p:spPr>
          <a:xfrm>
            <a:off x="6142909" y="4121475"/>
            <a:ext cx="1461540" cy="366550"/>
          </a:xfrm>
          <a:prstGeom prst="borderCallout1">
            <a:avLst>
              <a:gd name="adj1" fmla="val 39980"/>
              <a:gd name="adj2" fmla="val 99680"/>
              <a:gd name="adj3" fmla="val -29586"/>
              <a:gd name="adj4" fmla="val 121330"/>
            </a:avLst>
          </a:prstGeom>
          <a:noFill/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97A97B0-2067-05FC-98DC-4040B04D1DA1}"/>
              </a:ext>
            </a:extLst>
          </p:cNvPr>
          <p:cNvSpPr/>
          <p:nvPr/>
        </p:nvSpPr>
        <p:spPr>
          <a:xfrm>
            <a:off x="7983322" y="3818888"/>
            <a:ext cx="1832481" cy="30392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ListPermission</a:t>
            </a:r>
          </a:p>
        </p:txBody>
      </p:sp>
      <p:sp>
        <p:nvSpPr>
          <p:cNvPr id="23" name="Callout: Line 22">
            <a:extLst>
              <a:ext uri="{FF2B5EF4-FFF2-40B4-BE49-F238E27FC236}">
                <a16:creationId xmlns:a16="http://schemas.microsoft.com/office/drawing/2014/main" id="{1425A0A5-975B-9581-EDFE-609B57E77FA1}"/>
              </a:ext>
            </a:extLst>
          </p:cNvPr>
          <p:cNvSpPr/>
          <p:nvPr/>
        </p:nvSpPr>
        <p:spPr>
          <a:xfrm>
            <a:off x="6196079" y="4197675"/>
            <a:ext cx="1131821" cy="214150"/>
          </a:xfrm>
          <a:prstGeom prst="borderCallout1">
            <a:avLst>
              <a:gd name="adj1" fmla="val 39980"/>
              <a:gd name="adj2" fmla="val 99680"/>
              <a:gd name="adj3" fmla="val 55220"/>
              <a:gd name="adj4" fmla="val 138498"/>
            </a:avLst>
          </a:prstGeom>
          <a:noFill/>
          <a:ln w="127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5E8EBC-5F94-1D2B-F9F7-611B686C959E}"/>
              </a:ext>
            </a:extLst>
          </p:cNvPr>
          <p:cNvSpPr txBox="1"/>
          <p:nvPr/>
        </p:nvSpPr>
        <p:spPr>
          <a:xfrm>
            <a:off x="7651358" y="4178209"/>
            <a:ext cx="3185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>
                <a:solidFill>
                  <a:srgbClr val="005194"/>
                </a:solidFill>
              </a:rPr>
              <a:t>ListPermission.Icon /PermissionName</a:t>
            </a:r>
          </a:p>
        </p:txBody>
      </p:sp>
      <p:sp>
        <p:nvSpPr>
          <p:cNvPr id="26" name="Callout: Line 25">
            <a:extLst>
              <a:ext uri="{FF2B5EF4-FFF2-40B4-BE49-F238E27FC236}">
                <a16:creationId xmlns:a16="http://schemas.microsoft.com/office/drawing/2014/main" id="{A892E7B2-1B36-409B-22F8-C4ED2CC84230}"/>
              </a:ext>
            </a:extLst>
          </p:cNvPr>
          <p:cNvSpPr/>
          <p:nvPr/>
        </p:nvSpPr>
        <p:spPr>
          <a:xfrm>
            <a:off x="404166" y="2032528"/>
            <a:ext cx="3971891" cy="540754"/>
          </a:xfrm>
          <a:prstGeom prst="borderCallout1">
            <a:avLst>
              <a:gd name="adj1" fmla="val 39980"/>
              <a:gd name="adj2" fmla="val 99680"/>
              <a:gd name="adj3" fmla="val -9101"/>
              <a:gd name="adj4" fmla="val 104598"/>
            </a:avLst>
          </a:pr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5462746-B600-B707-B81E-98B251AB79D7}"/>
              </a:ext>
            </a:extLst>
          </p:cNvPr>
          <p:cNvSpPr/>
          <p:nvPr/>
        </p:nvSpPr>
        <p:spPr>
          <a:xfrm>
            <a:off x="3153747" y="1422085"/>
            <a:ext cx="1757807" cy="54075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ShareLinkUserAccess</a:t>
            </a:r>
          </a:p>
        </p:txBody>
      </p:sp>
      <p:sp>
        <p:nvSpPr>
          <p:cNvPr id="28" name="Callout: Line 27">
            <a:extLst>
              <a:ext uri="{FF2B5EF4-FFF2-40B4-BE49-F238E27FC236}">
                <a16:creationId xmlns:a16="http://schemas.microsoft.com/office/drawing/2014/main" id="{8BF19ACA-005A-20F3-799D-F3506ECC2422}"/>
              </a:ext>
            </a:extLst>
          </p:cNvPr>
          <p:cNvSpPr/>
          <p:nvPr/>
        </p:nvSpPr>
        <p:spPr>
          <a:xfrm>
            <a:off x="1320109" y="5199883"/>
            <a:ext cx="3438504" cy="505909"/>
          </a:xfrm>
          <a:prstGeom prst="borderCallout1">
            <a:avLst>
              <a:gd name="adj1" fmla="val 100843"/>
              <a:gd name="adj2" fmla="val 91811"/>
              <a:gd name="adj3" fmla="val 166110"/>
              <a:gd name="adj4" fmla="val 86688"/>
            </a:avLst>
          </a:prstGeom>
          <a:noFill/>
          <a:ln w="28575">
            <a:solidFill>
              <a:srgbClr val="F398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4F6EF9B-A05D-E640-D231-177508879B6F}"/>
              </a:ext>
            </a:extLst>
          </p:cNvPr>
          <p:cNvSpPr/>
          <p:nvPr/>
        </p:nvSpPr>
        <p:spPr>
          <a:xfrm>
            <a:off x="6493946" y="2649244"/>
            <a:ext cx="1875613" cy="346780"/>
          </a:xfrm>
          <a:prstGeom prst="rect">
            <a:avLst/>
          </a:prstGeom>
          <a:noFill/>
          <a:ln w="28575">
            <a:solidFill>
              <a:srgbClr val="F398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700017E-262C-3066-359C-8F9A9CD5E5BA}"/>
              </a:ext>
            </a:extLst>
          </p:cNvPr>
          <p:cNvSpPr/>
          <p:nvPr/>
        </p:nvSpPr>
        <p:spPr>
          <a:xfrm>
            <a:off x="1642188" y="6103363"/>
            <a:ext cx="2668555" cy="303920"/>
          </a:xfrm>
          <a:prstGeom prst="roundRect">
            <a:avLst/>
          </a:prstGeom>
          <a:solidFill>
            <a:srgbClr val="FAD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ListMemberPermission</a:t>
            </a:r>
          </a:p>
        </p:txBody>
      </p:sp>
    </p:spTree>
    <p:extLst>
      <p:ext uri="{BB962C8B-B14F-4D97-AF65-F5344CB8AC3E}">
        <p14:creationId xmlns:p14="http://schemas.microsoft.com/office/powerpoint/2010/main" val="26584206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0D027-B3F7-89E5-CAF3-A25423648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B18936-ECB1-5DFC-8B4A-6338A87EC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ShareLink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0AD3BC-E903-BB8B-2415-B05EB53E1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241" y="1098000"/>
            <a:ext cx="4448796" cy="52394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FD82683-0E4E-DCFB-009B-44851B450D83}"/>
              </a:ext>
            </a:extLst>
          </p:cNvPr>
          <p:cNvSpPr/>
          <p:nvPr/>
        </p:nvSpPr>
        <p:spPr>
          <a:xfrm>
            <a:off x="2429043" y="5330014"/>
            <a:ext cx="3971891" cy="974468"/>
          </a:xfrm>
          <a:prstGeom prst="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E12C16-01F5-D1A1-4B2C-AB38AE7FDC8D}"/>
              </a:ext>
            </a:extLst>
          </p:cNvPr>
          <p:cNvSpPr/>
          <p:nvPr/>
        </p:nvSpPr>
        <p:spPr>
          <a:xfrm>
            <a:off x="2429045" y="3002910"/>
            <a:ext cx="3971891" cy="814853"/>
          </a:xfrm>
          <a:prstGeom prst="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FD95BD-124D-48CE-CBA6-8685FA5DD26D}"/>
              </a:ext>
            </a:extLst>
          </p:cNvPr>
          <p:cNvSpPr/>
          <p:nvPr/>
        </p:nvSpPr>
        <p:spPr>
          <a:xfrm>
            <a:off x="2429044" y="4012164"/>
            <a:ext cx="3971891" cy="1194318"/>
          </a:xfrm>
          <a:prstGeom prst="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9A1CB6F3-8668-8D39-823D-4BC466B3F69F}"/>
              </a:ext>
            </a:extLst>
          </p:cNvPr>
          <p:cNvSpPr/>
          <p:nvPr/>
        </p:nvSpPr>
        <p:spPr>
          <a:xfrm>
            <a:off x="2326408" y="2032528"/>
            <a:ext cx="3971891" cy="813308"/>
          </a:xfrm>
          <a:prstGeom prst="borderCallout1">
            <a:avLst>
              <a:gd name="adj1" fmla="val 39980"/>
              <a:gd name="adj2" fmla="val 99680"/>
              <a:gd name="adj3" fmla="val 44389"/>
              <a:gd name="adj4" fmla="val 124566"/>
            </a:avLst>
          </a:pr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D5250C61-FEF0-BBA5-A7AC-792F82D1F5E0}"/>
              </a:ext>
            </a:extLst>
          </p:cNvPr>
          <p:cNvSpPr/>
          <p:nvPr/>
        </p:nvSpPr>
        <p:spPr>
          <a:xfrm>
            <a:off x="2780657" y="4478192"/>
            <a:ext cx="3221829" cy="662975"/>
          </a:xfrm>
          <a:prstGeom prst="borderCallout1">
            <a:avLst>
              <a:gd name="adj1" fmla="val 60029"/>
              <a:gd name="adj2" fmla="val 99920"/>
              <a:gd name="adj3" fmla="val 53519"/>
              <a:gd name="adj4" fmla="val 143161"/>
            </a:avLst>
          </a:prstGeom>
          <a:noFill/>
          <a:ln w="28575">
            <a:solidFill>
              <a:srgbClr val="F398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75CF180-9A19-9773-C593-0E84492CD749}"/>
              </a:ext>
            </a:extLst>
          </p:cNvPr>
          <p:cNvSpPr/>
          <p:nvPr/>
        </p:nvSpPr>
        <p:spPr>
          <a:xfrm>
            <a:off x="7483444" y="4750602"/>
            <a:ext cx="2668555" cy="303920"/>
          </a:xfrm>
          <a:prstGeom prst="roundRect">
            <a:avLst/>
          </a:prstGeom>
          <a:solidFill>
            <a:srgbClr val="FAD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ShareLinkUserAccess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81DB8F5-BE14-4AB6-0ACB-0B403A4A1739}"/>
              </a:ext>
            </a:extLst>
          </p:cNvPr>
          <p:cNvSpPr/>
          <p:nvPr/>
        </p:nvSpPr>
        <p:spPr>
          <a:xfrm>
            <a:off x="7380728" y="2150945"/>
            <a:ext cx="1275027" cy="3039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ShareLink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358CE4-51C2-52A9-34A5-79CC1D292441}"/>
              </a:ext>
            </a:extLst>
          </p:cNvPr>
          <p:cNvSpPr/>
          <p:nvPr/>
        </p:nvSpPr>
        <p:spPr>
          <a:xfrm>
            <a:off x="2482076" y="2158516"/>
            <a:ext cx="298581" cy="363145"/>
          </a:xfrm>
          <a:prstGeom prst="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A09C98-71F8-E46A-F780-9249CD3E6695}"/>
              </a:ext>
            </a:extLst>
          </p:cNvPr>
          <p:cNvSpPr/>
          <p:nvPr/>
        </p:nvSpPr>
        <p:spPr>
          <a:xfrm>
            <a:off x="2883735" y="2145507"/>
            <a:ext cx="3199960" cy="363145"/>
          </a:xfrm>
          <a:prstGeom prst="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11E45F-7944-4E2C-170C-6894B75DE78A}"/>
              </a:ext>
            </a:extLst>
          </p:cNvPr>
          <p:cNvSpPr/>
          <p:nvPr/>
        </p:nvSpPr>
        <p:spPr>
          <a:xfrm>
            <a:off x="2883735" y="2542564"/>
            <a:ext cx="2229576" cy="265945"/>
          </a:xfrm>
          <a:prstGeom prst="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5DC29E-2621-B217-ED6D-169A836D6D19}"/>
              </a:ext>
            </a:extLst>
          </p:cNvPr>
          <p:cNvSpPr txBox="1"/>
          <p:nvPr/>
        </p:nvSpPr>
        <p:spPr>
          <a:xfrm>
            <a:off x="7321477" y="2567837"/>
            <a:ext cx="266855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>
                <a:solidFill>
                  <a:schemeClr val="tx2"/>
                </a:solidFill>
              </a:rPr>
              <a:t>ShareLink.ScopeId</a:t>
            </a:r>
          </a:p>
          <a:p>
            <a:pPr>
              <a:spcAft>
                <a:spcPts val="600"/>
              </a:spcAft>
            </a:pPr>
            <a:r>
              <a:rPr lang="en-US" sz="1600">
                <a:solidFill>
                  <a:schemeClr val="tx2"/>
                </a:solidFill>
              </a:rPr>
              <a:t>ShareLink.TargetUrl</a:t>
            </a:r>
          </a:p>
          <a:p>
            <a:pPr>
              <a:spcAft>
                <a:spcPts val="600"/>
              </a:spcAft>
            </a:pPr>
            <a:r>
              <a:rPr lang="en-US" sz="1600">
                <a:solidFill>
                  <a:schemeClr val="tx2"/>
                </a:solidFill>
              </a:rPr>
              <a:t>ShareLink. PermissionId</a:t>
            </a:r>
          </a:p>
        </p:txBody>
      </p:sp>
    </p:spTree>
    <p:extLst>
      <p:ext uri="{BB962C8B-B14F-4D97-AF65-F5344CB8AC3E}">
        <p14:creationId xmlns:p14="http://schemas.microsoft.com/office/powerpoint/2010/main" val="2813322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561E403-33F7-B94A-DE82-295AC6F21A5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5" r="15853"/>
          <a:stretch/>
        </p:blipFill>
        <p:spPr>
          <a:xfrm>
            <a:off x="6096000" y="1098000"/>
            <a:ext cx="6096000" cy="57600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E50F8-6089-8B05-8B3F-8F26994E4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2000" y="1555665"/>
            <a:ext cx="5232000" cy="4896000"/>
          </a:xfrm>
        </p:spPr>
        <p:txBody>
          <a:bodyPr/>
          <a:lstStyle/>
          <a:p>
            <a:r>
              <a:rPr lang="en-US"/>
              <a:t>Introduction</a:t>
            </a:r>
          </a:p>
          <a:p>
            <a:r>
              <a:rPr lang="en-US"/>
              <a:t>Key Functionalities</a:t>
            </a:r>
          </a:p>
          <a:p>
            <a:r>
              <a:rPr lang="en-US"/>
              <a:t>UI Analysis</a:t>
            </a:r>
          </a:p>
          <a:p>
            <a:r>
              <a:rPr lang="en-US"/>
              <a:t>Entity Design &amp; Relationships</a:t>
            </a:r>
          </a:p>
          <a:p>
            <a:r>
              <a:rPr lang="en-US"/>
              <a:t>Unit Test</a:t>
            </a:r>
          </a:p>
          <a:p>
            <a:r>
              <a:rPr lang="en-US"/>
              <a:t>Q&amp;A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823D42-BBCC-FF67-3367-1A97BAB84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8598104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77E1AF-53D0-354A-0EA8-5872CED7E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Entity Relationship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73C99-758A-39CC-D452-0C43E7144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672" y="1098000"/>
            <a:ext cx="8078327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123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C21F51-8652-4232-7538-A0557FF38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64D6B8-912A-58AB-4379-5370F5E6F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8000"/>
            <a:ext cx="12192000" cy="5299438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42BD8EC2-177B-4B6D-A39E-E00A41D78E7A}"/>
              </a:ext>
            </a:extLst>
          </p:cNvPr>
          <p:cNvSpPr/>
          <p:nvPr/>
        </p:nvSpPr>
        <p:spPr>
          <a:xfrm>
            <a:off x="431998" y="2952056"/>
            <a:ext cx="10092933" cy="3445382"/>
          </a:xfrm>
          <a:prstGeom prst="borderCallout1">
            <a:avLst>
              <a:gd name="adj1" fmla="val -285"/>
              <a:gd name="adj2" fmla="val 77685"/>
              <a:gd name="adj3" fmla="val -13717"/>
              <a:gd name="adj4" fmla="val 64302"/>
            </a:avLst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5AC6F3D-EC5D-E215-A89A-A1413A55CFC6}"/>
              </a:ext>
            </a:extLst>
          </p:cNvPr>
          <p:cNvSpPr/>
          <p:nvPr/>
        </p:nvSpPr>
        <p:spPr>
          <a:xfrm>
            <a:off x="6096000" y="2245019"/>
            <a:ext cx="843934" cy="3039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Trash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F02381-B749-AC72-0912-80B2FEC7D959}"/>
              </a:ext>
            </a:extLst>
          </p:cNvPr>
          <p:cNvSpPr/>
          <p:nvPr/>
        </p:nvSpPr>
        <p:spPr>
          <a:xfrm>
            <a:off x="811763" y="3429000"/>
            <a:ext cx="435430" cy="2831841"/>
          </a:xfrm>
          <a:prstGeom prst="rect">
            <a:avLst/>
          </a:prstGeom>
          <a:noFill/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971C14-D66A-418D-2515-3DD726B02AD8}"/>
              </a:ext>
            </a:extLst>
          </p:cNvPr>
          <p:cNvSpPr/>
          <p:nvPr/>
        </p:nvSpPr>
        <p:spPr>
          <a:xfrm>
            <a:off x="1362271" y="3428999"/>
            <a:ext cx="1175656" cy="2831841"/>
          </a:xfrm>
          <a:prstGeom prst="rect">
            <a:avLst/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FE3E78-CE10-955C-4115-FE317A820FC1}"/>
              </a:ext>
            </a:extLst>
          </p:cNvPr>
          <p:cNvSpPr/>
          <p:nvPr/>
        </p:nvSpPr>
        <p:spPr>
          <a:xfrm>
            <a:off x="3996611" y="3428998"/>
            <a:ext cx="1601755" cy="2831841"/>
          </a:xfrm>
          <a:prstGeom prst="rect">
            <a:avLst/>
          </a:prstGeom>
          <a:noFill/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2BB2D7-363B-BDE3-EB3F-741EF8A0D716}"/>
              </a:ext>
            </a:extLst>
          </p:cNvPr>
          <p:cNvSpPr/>
          <p:nvPr/>
        </p:nvSpPr>
        <p:spPr>
          <a:xfrm>
            <a:off x="5878285" y="3428997"/>
            <a:ext cx="1334278" cy="2831841"/>
          </a:xfrm>
          <a:prstGeom prst="rect">
            <a:avLst/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885B4F-1400-8340-14C6-97DB5FA67817}"/>
              </a:ext>
            </a:extLst>
          </p:cNvPr>
          <p:cNvSpPr/>
          <p:nvPr/>
        </p:nvSpPr>
        <p:spPr>
          <a:xfrm>
            <a:off x="7433387" y="3429000"/>
            <a:ext cx="1175656" cy="2831841"/>
          </a:xfrm>
          <a:prstGeom prst="rect">
            <a:avLst/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45EE49-E357-E284-4424-8846516F8085}"/>
              </a:ext>
            </a:extLst>
          </p:cNvPr>
          <p:cNvSpPr/>
          <p:nvPr/>
        </p:nvSpPr>
        <p:spPr>
          <a:xfrm>
            <a:off x="8727549" y="3428996"/>
            <a:ext cx="1601754" cy="2831841"/>
          </a:xfrm>
          <a:prstGeom prst="rect">
            <a:avLst/>
          </a:prstGeom>
          <a:noFill/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C9A450-02B4-A7A6-D97F-3D34961332BE}"/>
              </a:ext>
            </a:extLst>
          </p:cNvPr>
          <p:cNvSpPr txBox="1"/>
          <p:nvPr/>
        </p:nvSpPr>
        <p:spPr>
          <a:xfrm>
            <a:off x="679653" y="3068047"/>
            <a:ext cx="70057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chemeClr val="tx2">
                    <a:lumMod val="75000"/>
                  </a:schemeClr>
                </a:solidFill>
              </a:rPr>
              <a:t>Icon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E5B224-9992-2D29-4D64-9E1514DD72AA}"/>
              </a:ext>
            </a:extLst>
          </p:cNvPr>
          <p:cNvSpPr txBox="1"/>
          <p:nvPr/>
        </p:nvSpPr>
        <p:spPr>
          <a:xfrm>
            <a:off x="2570572" y="3441484"/>
            <a:ext cx="1325653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rgbClr val="005D39"/>
                </a:solidFill>
              </a:rPr>
              <a:t>EntityId</a:t>
            </a:r>
          </a:p>
          <a:p>
            <a:pPr algn="l" rtl="0">
              <a:spcAft>
                <a:spcPts val="600"/>
              </a:spcAft>
            </a:pPr>
            <a:r>
              <a:rPr lang="en-US">
                <a:solidFill>
                  <a:srgbClr val="005D39"/>
                </a:solidFill>
              </a:rPr>
              <a:t>EntityType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E206EA-5BEE-00DF-D0B6-0A97A1C12681}"/>
              </a:ext>
            </a:extLst>
          </p:cNvPr>
          <p:cNvSpPr txBox="1"/>
          <p:nvPr/>
        </p:nvSpPr>
        <p:spPr>
          <a:xfrm>
            <a:off x="4029257" y="3072152"/>
            <a:ext cx="1764425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rgbClr val="005D39"/>
                </a:solidFill>
              </a:rPr>
              <a:t>DateDateted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EE8D209-4CEE-3ECF-4B81-A7DA32D3B593}"/>
              </a:ext>
            </a:extLst>
          </p:cNvPr>
          <p:cNvSpPr/>
          <p:nvPr/>
        </p:nvSpPr>
        <p:spPr>
          <a:xfrm>
            <a:off x="6668122" y="3068047"/>
            <a:ext cx="1184987" cy="30392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Account</a:t>
            </a:r>
          </a:p>
        </p:txBody>
      </p:sp>
    </p:spTree>
    <p:extLst>
      <p:ext uri="{BB962C8B-B14F-4D97-AF65-F5344CB8AC3E}">
        <p14:creationId xmlns:p14="http://schemas.microsoft.com/office/powerpoint/2010/main" val="31222204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D9712-45E3-15AF-FD95-58BACEF33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3CCE41F-6496-DF37-BD15-49D48261908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18B968-C584-8DAD-AD19-51B0EF3222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9C29701-B8FE-50CD-90D2-DA6ABF886DD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35EC41-D163-7EBF-18FF-4F2400D7B8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/>
              <a:t>Unit Test</a:t>
            </a:r>
          </a:p>
        </p:txBody>
      </p:sp>
    </p:spTree>
    <p:extLst>
      <p:ext uri="{BB962C8B-B14F-4D97-AF65-F5344CB8AC3E}">
        <p14:creationId xmlns:p14="http://schemas.microsoft.com/office/powerpoint/2010/main" val="26237935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D198FE4-E957-3673-2CEE-8724C809775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2A0685-5ECD-922A-5D22-F3DB7122E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223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03306-D96C-F23E-D98C-D03D10535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3EF90ED-AEED-A160-1BCE-A3CD84AD9E2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135B0710-24D8-DC02-9718-E3525B6238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9AC88A2-8CBC-9629-9F61-1ECA954DFDD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28F7F58-5182-D291-B326-EF091C452E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013249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9B0D693-42D5-3C0F-5ED4-40522D2C121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774289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9B0D693-42D5-3C0F-5ED4-40522D2C1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F648B22-9BC3-A38D-EECF-81EDB4845C6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1F6CD6B-1F52-35AC-8E87-6337B4A107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What is MS Lists?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CE0C7-F39C-A9B7-EFD4-CECED4307F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/>
              <a:t>Introduction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589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E9F1D8E-5CD6-669B-488D-B0394463E63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4559" t="-5617" r="31079" b="-2491"/>
          <a:stretch>
            <a:fillRect/>
          </a:stretch>
        </p:blipFill>
        <p:spPr>
          <a:xfrm>
            <a:off x="6096000" y="1098000"/>
            <a:ext cx="6096000" cy="57600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E9E7B5-BDF1-4F3B-5DC4-0AD36B6113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669289" lvl="1" indent="-334645"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ea typeface="Arial"/>
                <a:cs typeface="Arial"/>
                <a:sym typeface="Arial"/>
              </a:rPr>
              <a:t>MS List is a tool for managing structured lists of data</a:t>
            </a:r>
          </a:p>
          <a:p>
            <a:pPr marL="669289" lvl="1" indent="-334645"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ea typeface="Arial"/>
                <a:cs typeface="Arial"/>
                <a:sym typeface="Arial"/>
              </a:rPr>
              <a:t>Works like a simple table or database</a:t>
            </a:r>
          </a:p>
          <a:p>
            <a:pPr marL="669289" lvl="1" indent="-334645"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ea typeface="Arial"/>
                <a:cs typeface="Arial"/>
                <a:sym typeface="Arial"/>
              </a:rPr>
              <a:t>Let’s users:</a:t>
            </a:r>
          </a:p>
          <a:p>
            <a:pPr marL="1338579" lvl="2" indent="-446193">
              <a:lnSpc>
                <a:spcPct val="100000"/>
              </a:lnSpc>
              <a:buFont typeface="Arial"/>
              <a:buChar char="⚬"/>
            </a:pPr>
            <a:r>
              <a:rPr lang="en-US">
                <a:solidFill>
                  <a:srgbClr val="333333"/>
                </a:solidFill>
                <a:ea typeface="Arial"/>
                <a:cs typeface="Arial"/>
                <a:sym typeface="Arial"/>
              </a:rPr>
              <a:t>Create lists</a:t>
            </a:r>
          </a:p>
          <a:p>
            <a:pPr marL="1338579" lvl="2" indent="-446193">
              <a:lnSpc>
                <a:spcPct val="100000"/>
              </a:lnSpc>
              <a:buFont typeface="Arial"/>
              <a:buChar char="⚬"/>
            </a:pPr>
            <a:r>
              <a:rPr lang="en-US">
                <a:solidFill>
                  <a:srgbClr val="333333"/>
                </a:solidFill>
                <a:ea typeface="Arial"/>
                <a:cs typeface="Arial"/>
                <a:sym typeface="Arial"/>
              </a:rPr>
              <a:t>View data</a:t>
            </a:r>
          </a:p>
          <a:p>
            <a:pPr marL="1338579" lvl="2" indent="-446193">
              <a:lnSpc>
                <a:spcPct val="100000"/>
              </a:lnSpc>
              <a:buFont typeface="Arial"/>
              <a:buChar char="⚬"/>
            </a:pPr>
            <a:r>
              <a:rPr lang="en-US">
                <a:solidFill>
                  <a:srgbClr val="333333"/>
                </a:solidFill>
                <a:ea typeface="Arial"/>
                <a:cs typeface="Arial"/>
                <a:sym typeface="Arial"/>
              </a:rPr>
              <a:t>Manage info clearly and easily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21DB2E-AD64-0680-8783-D12FD58E83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What is Microsoft Lists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5096EED-E4A7-AF91-27B1-EB89B3B3A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09916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18B968-C584-8DAD-AD19-51B0EF3222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1029739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7CEAA93-EF5B-6E0E-C86D-8320414DF7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C2C5989-BC54-3BBD-8A51-0597FC8808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/>
              <a:t>Key </a:t>
            </a:r>
            <a:r>
              <a:rPr lang="en-US" err="1"/>
              <a:t>Functionalitie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68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3A8424D-E30A-CC8F-7CCA-CAC552D85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2572" y="1109759"/>
            <a:ext cx="7219428" cy="463848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27CAB0-B37D-52A6-4426-B2C2E84419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1999" y="1826883"/>
            <a:ext cx="4877419" cy="3204232"/>
          </a:xfrm>
        </p:spPr>
        <p:txBody>
          <a:bodyPr wrap="square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Create and Manage Lists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Custom Columns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Manage List Items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Custom Views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Conditional Formatting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Permissions and Sharing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Built-in Templates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2C62CE5-8D7B-3AB9-4C63-246726DC0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Key Functionalities of MS Lists</a:t>
            </a:r>
          </a:p>
        </p:txBody>
      </p:sp>
    </p:spTree>
    <p:extLst>
      <p:ext uri="{BB962C8B-B14F-4D97-AF65-F5344CB8AC3E}">
        <p14:creationId xmlns:p14="http://schemas.microsoft.com/office/powerpoint/2010/main" val="136181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8FF9ECD-E04B-9B6C-75C2-0FA45FCB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Dashboard Screen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E593C1-5DCE-59D6-6031-80E14E6E3AA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1978"/>
            <a:ext cx="12192000" cy="5952995"/>
          </a:xfrm>
          <a:prstGeom prst="rect">
            <a:avLst/>
          </a:prstGeom>
        </p:spPr>
      </p:pic>
      <p:sp>
        <p:nvSpPr>
          <p:cNvPr id="11" name="Callout: Line 10">
            <a:extLst>
              <a:ext uri="{FF2B5EF4-FFF2-40B4-BE49-F238E27FC236}">
                <a16:creationId xmlns:a16="http://schemas.microsoft.com/office/drawing/2014/main" id="{059E674D-0B7B-3B3A-835A-5669185DCB6C}"/>
              </a:ext>
            </a:extLst>
          </p:cNvPr>
          <p:cNvSpPr/>
          <p:nvPr/>
        </p:nvSpPr>
        <p:spPr>
          <a:xfrm>
            <a:off x="1365337" y="2029216"/>
            <a:ext cx="1828800" cy="1929009"/>
          </a:xfrm>
          <a:prstGeom prst="borderCallout1">
            <a:avLst>
              <a:gd name="adj1" fmla="val 51218"/>
              <a:gd name="adj2" fmla="val 100571"/>
              <a:gd name="adj3" fmla="val 23539"/>
              <a:gd name="adj4" fmla="val 127420"/>
            </a:avLst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76ACE609-ADE7-8FA6-D67F-709DEC7FC4B1}"/>
              </a:ext>
            </a:extLst>
          </p:cNvPr>
          <p:cNvSpPr/>
          <p:nvPr/>
        </p:nvSpPr>
        <p:spPr>
          <a:xfrm>
            <a:off x="9419572" y="4770153"/>
            <a:ext cx="951978" cy="1390389"/>
          </a:xfrm>
          <a:prstGeom prst="borderCallout1">
            <a:avLst>
              <a:gd name="adj1" fmla="val 1172"/>
              <a:gd name="adj2" fmla="val 47615"/>
              <a:gd name="adj3" fmla="val -94131"/>
              <a:gd name="adj4" fmla="val 48217"/>
            </a:avLst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3" name="Callout: Line 12">
            <a:extLst>
              <a:ext uri="{FF2B5EF4-FFF2-40B4-BE49-F238E27FC236}">
                <a16:creationId xmlns:a16="http://schemas.microsoft.com/office/drawing/2014/main" id="{D0B8A47D-3547-807B-99FF-900921EB91D1}"/>
              </a:ext>
            </a:extLst>
          </p:cNvPr>
          <p:cNvSpPr/>
          <p:nvPr/>
        </p:nvSpPr>
        <p:spPr>
          <a:xfrm>
            <a:off x="1365337" y="4108538"/>
            <a:ext cx="9356942" cy="2749462"/>
          </a:xfrm>
          <a:prstGeom prst="borderCallout1">
            <a:avLst>
              <a:gd name="adj1" fmla="val 802"/>
              <a:gd name="adj2" fmla="val 48931"/>
              <a:gd name="adj3" fmla="val -41111"/>
              <a:gd name="adj4" fmla="val 5517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B66730-7CB9-D045-8F1A-ADCA620E6E40}"/>
              </a:ext>
            </a:extLst>
          </p:cNvPr>
          <p:cNvSpPr txBox="1"/>
          <p:nvPr/>
        </p:nvSpPr>
        <p:spPr>
          <a:xfrm>
            <a:off x="3733800" y="22606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A032CC-2F2D-C91F-8C7E-7EB8145AF3DC}"/>
              </a:ext>
            </a:extLst>
          </p:cNvPr>
          <p:cNvSpPr/>
          <p:nvPr/>
        </p:nvSpPr>
        <p:spPr>
          <a:xfrm>
            <a:off x="3733800" y="2200927"/>
            <a:ext cx="1384300" cy="48886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 err="1">
                <a:solidFill>
                  <a:sysClr val="windowText" lastClr="000000"/>
                </a:solidFill>
              </a:rPr>
              <a:t>FavoriteList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828614-AFEE-30E7-52A2-118851A77558}"/>
              </a:ext>
            </a:extLst>
          </p:cNvPr>
          <p:cNvSpPr/>
          <p:nvPr/>
        </p:nvSpPr>
        <p:spPr>
          <a:xfrm>
            <a:off x="6477000" y="2516749"/>
            <a:ext cx="1384300" cy="488862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RecentList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415F6E1-D83C-0FF5-7365-BA4744546963}"/>
              </a:ext>
            </a:extLst>
          </p:cNvPr>
          <p:cNvSpPr/>
          <p:nvPr/>
        </p:nvSpPr>
        <p:spPr>
          <a:xfrm>
            <a:off x="9542399" y="2984195"/>
            <a:ext cx="609600" cy="48886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</a:t>
            </a:r>
          </a:p>
        </p:txBody>
      </p:sp>
      <p:sp>
        <p:nvSpPr>
          <p:cNvPr id="2" name="Callout: Line 1">
            <a:extLst>
              <a:ext uri="{FF2B5EF4-FFF2-40B4-BE49-F238E27FC236}">
                <a16:creationId xmlns:a16="http://schemas.microsoft.com/office/drawing/2014/main" id="{C7865340-B5F9-52C2-EF0E-FCB1D09C179D}"/>
              </a:ext>
            </a:extLst>
          </p:cNvPr>
          <p:cNvSpPr/>
          <p:nvPr/>
        </p:nvSpPr>
        <p:spPr>
          <a:xfrm>
            <a:off x="4714875" y="4772416"/>
            <a:ext cx="1057276" cy="1390389"/>
          </a:xfrm>
          <a:prstGeom prst="borderCallout1">
            <a:avLst>
              <a:gd name="adj1" fmla="val 1208"/>
              <a:gd name="adj2" fmla="val 60931"/>
              <a:gd name="adj3" fmla="val -149781"/>
              <a:gd name="adj4" fmla="val 15708"/>
            </a:avLst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3" name="Callout: Line 2">
            <a:extLst>
              <a:ext uri="{FF2B5EF4-FFF2-40B4-BE49-F238E27FC236}">
                <a16:creationId xmlns:a16="http://schemas.microsoft.com/office/drawing/2014/main" id="{DC9D17DB-C1A2-E9D3-E7F1-6B5BE0DD6551}"/>
              </a:ext>
            </a:extLst>
          </p:cNvPr>
          <p:cNvSpPr/>
          <p:nvPr/>
        </p:nvSpPr>
        <p:spPr>
          <a:xfrm>
            <a:off x="9477048" y="5965390"/>
            <a:ext cx="837025" cy="129957"/>
          </a:xfrm>
          <a:prstGeom prst="borderCallout1">
            <a:avLst>
              <a:gd name="adj1" fmla="val 44778"/>
              <a:gd name="adj2" fmla="val 99001"/>
              <a:gd name="adj3" fmla="val 32181"/>
              <a:gd name="adj4" fmla="val 155311"/>
            </a:avLst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9F291-5C39-530A-C38C-6420E5E06A15}"/>
              </a:ext>
            </a:extLst>
          </p:cNvPr>
          <p:cNvSpPr txBox="1"/>
          <p:nvPr/>
        </p:nvSpPr>
        <p:spPr>
          <a:xfrm>
            <a:off x="10826663" y="5841041"/>
            <a:ext cx="914400" cy="332332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1400">
                <a:solidFill>
                  <a:srgbClr val="00B050"/>
                </a:solidFill>
              </a:rPr>
              <a:t>LastAccessedAt</a:t>
            </a:r>
            <a:endParaRPr lang="en-US" sz="1400" dirty="0" err="1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88B117-B697-B790-8A15-90AF1891374A}"/>
              </a:ext>
            </a:extLst>
          </p:cNvPr>
          <p:cNvSpPr txBox="1"/>
          <p:nvPr/>
        </p:nvSpPr>
        <p:spPr>
          <a:xfrm>
            <a:off x="10826663" y="4495906"/>
            <a:ext cx="914400" cy="1180993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</a:rPr>
              <a:t>ListName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</a:rPr>
              <a:t>WorkspaceId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</a:rPr>
              <a:t>Icon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</a:rPr>
              <a:t>Color</a:t>
            </a:r>
            <a:endParaRPr lang="en-US" sz="1400" dirty="0" err="1">
              <a:solidFill>
                <a:schemeClr val="tx2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4F37AC-C7F9-F93B-3D33-00C03AAF6453}"/>
              </a:ext>
            </a:extLst>
          </p:cNvPr>
          <p:cNvCxnSpPr>
            <a:cxnSpLocks/>
          </p:cNvCxnSpPr>
          <p:nvPr/>
        </p:nvCxnSpPr>
        <p:spPr>
          <a:xfrm flipV="1">
            <a:off x="10371550" y="4662073"/>
            <a:ext cx="455113" cy="1131995"/>
          </a:xfrm>
          <a:prstGeom prst="straightConnector1">
            <a:avLst/>
          </a:prstGeom>
          <a:ln w="95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2355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l" rtl="0">
          <a:spcAft>
            <a:spcPts val="600"/>
          </a:spcAft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noAutofit/>
      </a:bodyPr>
      <a:lstStyle>
        <a:defPPr marL="285750" indent="-285750" algn="l" rtl="0">
          <a:lnSpc>
            <a:spcPct val="120000"/>
          </a:lnSpc>
          <a:spcAft>
            <a:spcPts val="600"/>
          </a:spcAft>
          <a:buClr>
            <a:schemeClr val="tx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  <a:custClrLst>
    <a:custClr name="Custom Color 1">
      <a:srgbClr val="005194"/>
    </a:custClr>
    <a:custClr name="Custom Color 2">
      <a:srgbClr val="3374A9"/>
    </a:custClr>
    <a:custClr name="Custom Color 3">
      <a:srgbClr val="6697BF"/>
    </a:custClr>
    <a:custClr name="Custom Color 4">
      <a:srgbClr val="99B9D4"/>
    </a:custClr>
    <a:custClr name="BLANK">
      <a:srgbClr val="FFFFFF"/>
    </a:custClr>
    <a:custClr name="BLANK">
      <a:srgbClr val="FFFFFF"/>
    </a:custClr>
    <a:custClr name="Custom Color 7">
      <a:srgbClr val="F39800"/>
    </a:custClr>
    <a:custClr name="Custom Color 8">
      <a:srgbClr val="F5AD33"/>
    </a:custClr>
    <a:custClr name="Custom Color 9">
      <a:srgbClr val="F8C166"/>
    </a:custClr>
    <a:custClr name="Custom Color 10">
      <a:srgbClr val="FAD699"/>
    </a:custClr>
    <a:custClr name="Custom Color 11">
      <a:srgbClr val="005D39"/>
    </a:custClr>
    <a:custClr name="Custom Color 12">
      <a:srgbClr val="337D61"/>
    </a:custClr>
    <a:custClr name="Custom Color 13">
      <a:srgbClr val="669E88"/>
    </a:custClr>
    <a:custClr name="Custom Color 14">
      <a:srgbClr val="99BEB0"/>
    </a:custClr>
    <a:custClr name="BLANK">
      <a:srgbClr val="FFFFFF"/>
    </a:custClr>
    <a:custClr name="BLANK">
      <a:srgbClr val="FFFFFF"/>
    </a:custClr>
    <a:custClr name="Custom Color 17">
      <a:srgbClr val="5C154F"/>
    </a:custClr>
    <a:custClr name="Custom Color 18">
      <a:srgbClr val="7D4472"/>
    </a:custClr>
    <a:custClr name="Custom Color 19">
      <a:srgbClr val="9D7395"/>
    </a:custClr>
    <a:custClr name="Custom Color 20">
      <a:srgbClr val="BEA1B9"/>
    </a:custClr>
  </a:custClrLst>
  <a:extLst>
    <a:ext uri="{05A4C25C-085E-4340-85A3-A5531E510DB2}">
      <thm15:themeFamily xmlns:thm15="http://schemas.microsoft.com/office/thememl/2012/main" name="bbv Template EN.potx" id="{62510A1F-2EA7-4EA2-AAB4-F1C7937D1124}" vid="{EAF1E2DA-C1F8-46A6-B21C-C2C8E7E0A1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ECA5C03B5B3648A59C327F9B592BCA" ma:contentTypeVersion="18" ma:contentTypeDescription="Create a new document." ma:contentTypeScope="" ma:versionID="6c18a499376fe99d18d064f593f17266">
  <xsd:schema xmlns:xsd="http://www.w3.org/2001/XMLSchema" xmlns:xs="http://www.w3.org/2001/XMLSchema" xmlns:p="http://schemas.microsoft.com/office/2006/metadata/properties" xmlns:ns2="ab110e31-9a28-463c-b599-9105678ef09e" xmlns:ns3="b416dfb7-f3da-461d-9305-4b76a01efcc1" targetNamespace="http://schemas.microsoft.com/office/2006/metadata/properties" ma:root="true" ma:fieldsID="c0ea90f0bc4730787fb2734bd82545d6" ns2:_="" ns3:_="">
    <xsd:import namespace="ab110e31-9a28-463c-b599-9105678ef09e"/>
    <xsd:import namespace="b416dfb7-f3da-461d-9305-4b76a01efc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110e31-9a28-463c-b599-9105678ef0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ac9124cb-9502-46c0-8e39-0e7eaae6555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16dfb7-f3da-461d-9305-4b76a01efcc1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b86b37b-a08c-44d0-9ed8-25de7933685a}" ma:internalName="TaxCatchAll" ma:showField="CatchAllData" ma:web="b416dfb7-f3da-461d-9305-4b76a01efc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0C702D9-9E55-4D09-9269-3B464CFDB0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110e31-9a28-463c-b599-9105678ef09e"/>
    <ds:schemaRef ds:uri="b416dfb7-f3da-461d-9305-4b76a01efc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CB484D-016C-43DE-886B-249507DD65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bbv template EN</Template>
  <TotalTime>2494</TotalTime>
  <Words>1949</Words>
  <Application>Microsoft Office PowerPoint</Application>
  <PresentationFormat>Widescreen</PresentationFormat>
  <Paragraphs>505</Paragraphs>
  <Slides>44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bbv template EN</vt:lpstr>
      <vt:lpstr>think-cell Slide</vt:lpstr>
      <vt:lpstr>PowerPoint Presentation</vt:lpstr>
      <vt:lpstr>Ypp 4</vt:lpstr>
      <vt:lpstr>Presentation on MS Lists Functionalities</vt:lpstr>
      <vt:lpstr>Agenda</vt:lpstr>
      <vt:lpstr>Introduction</vt:lpstr>
      <vt:lpstr>Introduction</vt:lpstr>
      <vt:lpstr>Key Functionalitie</vt:lpstr>
      <vt:lpstr>Key Functionalities of MS Lists</vt:lpstr>
      <vt:lpstr>Dashboard Screen</vt:lpstr>
      <vt:lpstr>Dashboard Screen</vt:lpstr>
      <vt:lpstr>Dashboard Screen</vt:lpstr>
      <vt:lpstr>Entity Relationship</vt:lpstr>
      <vt:lpstr>Create List Screen</vt:lpstr>
      <vt:lpstr>Create List From List Type</vt:lpstr>
      <vt:lpstr>Entity Relationship</vt:lpstr>
      <vt:lpstr>Create List Screen</vt:lpstr>
      <vt:lpstr>List Template</vt:lpstr>
      <vt:lpstr>List Template</vt:lpstr>
      <vt:lpstr>Create List from Template</vt:lpstr>
      <vt:lpstr>Entity Relationship</vt:lpstr>
      <vt:lpstr>List</vt:lpstr>
      <vt:lpstr>List</vt:lpstr>
      <vt:lpstr>Create View</vt:lpstr>
      <vt:lpstr>Entity Relationship</vt:lpstr>
      <vt:lpstr>Dynamic Column</vt:lpstr>
      <vt:lpstr>Create Dynamic Column</vt:lpstr>
      <vt:lpstr>Create Dynamic Column</vt:lpstr>
      <vt:lpstr>DataTypeSettingKey</vt:lpstr>
      <vt:lpstr>SystemColumn</vt:lpstr>
      <vt:lpstr>Example Data</vt:lpstr>
      <vt:lpstr>Flexible Column Display</vt:lpstr>
      <vt:lpstr>Entity Relationship</vt:lpstr>
      <vt:lpstr>SystemDataType</vt:lpstr>
      <vt:lpstr>SystemDataType</vt:lpstr>
      <vt:lpstr>SystemDataType</vt:lpstr>
      <vt:lpstr>ListColumnLookUpMap</vt:lpstr>
      <vt:lpstr>ListRow</vt:lpstr>
      <vt:lpstr>Create ShareLink</vt:lpstr>
      <vt:lpstr>ShareLink</vt:lpstr>
      <vt:lpstr>Entity Relationship</vt:lpstr>
      <vt:lpstr>Trash</vt:lpstr>
      <vt:lpstr>Unit Test</vt:lpstr>
      <vt:lpstr>PowerPoint Presentation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Dao Trong Vo</dc:creator>
  <cp:lastModifiedBy>Tuyết Mi</cp:lastModifiedBy>
  <cp:revision>34</cp:revision>
  <dcterms:created xsi:type="dcterms:W3CDTF">2025-07-10T03:51:23Z</dcterms:created>
  <dcterms:modified xsi:type="dcterms:W3CDTF">2025-08-13T18:21:02Z</dcterms:modified>
</cp:coreProperties>
</file>